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 /><Relationship Id="rId18" Type="http://schemas.openxmlformats.org/officeDocument/2006/relationships/slide" Target="slides/slide17.xml" /><Relationship Id="rId26" Type="http://schemas.openxmlformats.org/officeDocument/2006/relationships/slide" Target="slides/slide25.xml" /><Relationship Id="rId39" Type="http://schemas.openxmlformats.org/officeDocument/2006/relationships/slide" Target="slides/slide38.xml" /><Relationship Id="rId3" Type="http://schemas.openxmlformats.org/officeDocument/2006/relationships/slide" Target="slides/slide2.xml" /><Relationship Id="rId21" Type="http://schemas.openxmlformats.org/officeDocument/2006/relationships/slide" Target="slides/slide20.xml" /><Relationship Id="rId34" Type="http://schemas.openxmlformats.org/officeDocument/2006/relationships/slide" Target="slides/slide33.xml" /><Relationship Id="rId42" Type="http://schemas.openxmlformats.org/officeDocument/2006/relationships/slide" Target="slides/slide41.xml" /><Relationship Id="rId47" Type="http://schemas.openxmlformats.org/officeDocument/2006/relationships/notesMaster" Target="notesMasters/notesMaster1.xml" /><Relationship Id="rId50" Type="http://schemas.openxmlformats.org/officeDocument/2006/relationships/theme" Target="theme/theme1.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slide" Target="slides/slide24.xml" /><Relationship Id="rId33" Type="http://schemas.openxmlformats.org/officeDocument/2006/relationships/slide" Target="slides/slide32.xml" /><Relationship Id="rId38" Type="http://schemas.openxmlformats.org/officeDocument/2006/relationships/slide" Target="slides/slide37.xml" /><Relationship Id="rId46" Type="http://schemas.openxmlformats.org/officeDocument/2006/relationships/slide" Target="slides/slide45.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slide" Target="slides/slide19.xml" /><Relationship Id="rId29" Type="http://schemas.openxmlformats.org/officeDocument/2006/relationships/slide" Target="slides/slide28.xml" /><Relationship Id="rId41" Type="http://schemas.openxmlformats.org/officeDocument/2006/relationships/slide" Target="slides/slide40.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slide" Target="slides/slide23.xml" /><Relationship Id="rId32" Type="http://schemas.openxmlformats.org/officeDocument/2006/relationships/slide" Target="slides/slide31.xml" /><Relationship Id="rId37" Type="http://schemas.openxmlformats.org/officeDocument/2006/relationships/slide" Target="slides/slide36.xml" /><Relationship Id="rId40" Type="http://schemas.openxmlformats.org/officeDocument/2006/relationships/slide" Target="slides/slide39.xml" /><Relationship Id="rId45" Type="http://schemas.openxmlformats.org/officeDocument/2006/relationships/slide" Target="slides/slide44.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slide" Target="slides/slide22.xml" /><Relationship Id="rId28" Type="http://schemas.openxmlformats.org/officeDocument/2006/relationships/slide" Target="slides/slide27.xml" /><Relationship Id="rId36" Type="http://schemas.openxmlformats.org/officeDocument/2006/relationships/slide" Target="slides/slide35.xml" /><Relationship Id="rId49" Type="http://schemas.openxmlformats.org/officeDocument/2006/relationships/viewProps" Target="viewProps.xml" /><Relationship Id="rId10" Type="http://schemas.openxmlformats.org/officeDocument/2006/relationships/slide" Target="slides/slide9.xml" /><Relationship Id="rId19" Type="http://schemas.openxmlformats.org/officeDocument/2006/relationships/slide" Target="slides/slide18.xml" /><Relationship Id="rId31" Type="http://schemas.openxmlformats.org/officeDocument/2006/relationships/slide" Target="slides/slide30.xml" /><Relationship Id="rId44" Type="http://schemas.openxmlformats.org/officeDocument/2006/relationships/slide" Target="slides/slide43.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slide" Target="slides/slide21.xml" /><Relationship Id="rId27" Type="http://schemas.openxmlformats.org/officeDocument/2006/relationships/slide" Target="slides/slide26.xml" /><Relationship Id="rId30" Type="http://schemas.openxmlformats.org/officeDocument/2006/relationships/slide" Target="slides/slide29.xml" /><Relationship Id="rId35" Type="http://schemas.openxmlformats.org/officeDocument/2006/relationships/slide" Target="slides/slide34.xml" /><Relationship Id="rId43" Type="http://schemas.openxmlformats.org/officeDocument/2006/relationships/slide" Target="slides/slide42.xml" /><Relationship Id="rId48" Type="http://schemas.openxmlformats.org/officeDocument/2006/relationships/presProps" Target="presProps.xml" /><Relationship Id="rId8" Type="http://schemas.openxmlformats.org/officeDocument/2006/relationships/slide" Target="slides/slide7.xml" /><Relationship Id="rId51" Type="http://schemas.openxmlformats.org/officeDocument/2006/relationships/tableStyles" Target="tableStyles.xml" /></Relationships>
</file>

<file path=ppt/diagrams/_rels/data1.xml.rels><?xml version="1.0" encoding="UTF-8" standalone="yes"?>
<Relationships xmlns="http://schemas.openxmlformats.org/package/2006/relationships"><Relationship Id="rId3" Type="http://schemas.openxmlformats.org/officeDocument/2006/relationships/slide" Target="../slides/slide10.xml" /><Relationship Id="rId7" Type="http://schemas.openxmlformats.org/officeDocument/2006/relationships/slide" Target="../slides/slide14.xml" /><Relationship Id="rId2" Type="http://schemas.openxmlformats.org/officeDocument/2006/relationships/slide" Target="../slides/slide7.xml" /><Relationship Id="rId1" Type="http://schemas.openxmlformats.org/officeDocument/2006/relationships/slide" Target="../slides/slide36.xml" /><Relationship Id="rId6" Type="http://schemas.openxmlformats.org/officeDocument/2006/relationships/slide" Target="../slides/slide45.xml" /><Relationship Id="rId5" Type="http://schemas.openxmlformats.org/officeDocument/2006/relationships/slide" Target="../slides/slide4.xml" /><Relationship Id="rId4" Type="http://schemas.openxmlformats.org/officeDocument/2006/relationships/slide" Target="../slides/slide32.xml" /></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2834ED6-B1E9-433E-9F0C-2B52161C1844}" type="doc">
      <dgm:prSet loTypeId="urn:microsoft.com/office/officeart/2005/8/layout/chevron2" loCatId="list" qsTypeId="urn:microsoft.com/office/officeart/2005/8/quickstyle/3d2" qsCatId="3D" csTypeId="urn:microsoft.com/office/officeart/2005/8/colors/accent1_2" csCatId="accent1" phldr="1"/>
      <dgm:spPr/>
      <dgm:t>
        <a:bodyPr/>
        <a:lstStyle/>
        <a:p>
          <a:endParaRPr lang="en-US"/>
        </a:p>
      </dgm:t>
    </dgm:pt>
    <dgm:pt modelId="{0185F9BE-FC44-4BEE-AF78-5BD7C6EF1A02}">
      <dgm:prSet phldrT="[Text]"/>
      <dgm:spPr>
        <a:xfrm rot="5400000">
          <a:off x="7389855" y="1543679"/>
          <a:ext cx="539699" cy="377789"/>
        </a:xfrm>
        <a:gradFill rotWithShape="0">
          <a:gsLst>
            <a:gs pos="0">
              <a:srgbClr val="BBE0E3">
                <a:hueOff val="0"/>
                <a:satOff val="0"/>
                <a:lumOff val="0"/>
                <a:alphaOff val="0"/>
                <a:shade val="51000"/>
                <a:satMod val="130000"/>
              </a:srgbClr>
            </a:gs>
            <a:gs pos="80000">
              <a:srgbClr val="BBE0E3">
                <a:hueOff val="0"/>
                <a:satOff val="0"/>
                <a:lumOff val="0"/>
                <a:alphaOff val="0"/>
                <a:shade val="93000"/>
                <a:satMod val="130000"/>
              </a:srgbClr>
            </a:gs>
            <a:gs pos="100000">
              <a:srgbClr val="BBE0E3">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gm:spPr>
      <dgm:t>
        <a:bodyPr/>
        <a:lstStyle/>
        <a:p>
          <a:pPr rtl="1"/>
          <a:endParaRPr lang="en-US" b="1" dirty="0">
            <a:solidFill>
              <a:srgbClr val="FFFFFF"/>
            </a:solidFill>
            <a:latin typeface="Arial"/>
            <a:ea typeface="+mn-ea"/>
            <a:cs typeface="B Titr" pitchFamily="2" charset="-78"/>
          </a:endParaRPr>
        </a:p>
      </dgm:t>
    </dgm:pt>
    <dgm:pt modelId="{2557E8C0-5641-4396-A1EA-49BFBBF13B2B}" type="parTrans" cxnId="{EFFEC00C-258F-4CC0-9F12-A6A869C9B894}">
      <dgm:prSet/>
      <dgm:spPr/>
      <dgm:t>
        <a:bodyPr/>
        <a:lstStyle/>
        <a:p>
          <a:endParaRPr lang="en-US"/>
        </a:p>
      </dgm:t>
    </dgm:pt>
    <dgm:pt modelId="{AA73517D-363F-40BA-8A0E-62F249C9115C}" type="sibTrans" cxnId="{EFFEC00C-258F-4CC0-9F12-A6A869C9B894}">
      <dgm:prSet/>
      <dgm:spPr/>
      <dgm:t>
        <a:bodyPr/>
        <a:lstStyle/>
        <a:p>
          <a:endParaRPr lang="en-US"/>
        </a:p>
      </dgm:t>
    </dgm:pt>
    <dgm:pt modelId="{942D0947-5983-46FE-A992-2597F3D7119C}">
      <dgm:prSet custT="1"/>
      <dgm:spPr>
        <a:xfrm rot="16200000">
          <a:off x="3560002" y="-2097277"/>
          <a:ext cx="350804" cy="7470810"/>
        </a:xfrm>
        <a:solidFill>
          <a:srgbClr val="FFFFFF">
            <a:alpha val="90000"/>
            <a:hueOff val="0"/>
            <a:satOff val="0"/>
            <a:lumOff val="0"/>
            <a:alphaOff val="0"/>
          </a:srgbClr>
        </a:solidFill>
        <a:ln w="9525" cap="flat" cmpd="sng" algn="ctr">
          <a:solidFill>
            <a:srgbClr val="BBE0E3">
              <a:hueOff val="0"/>
              <a:satOff val="0"/>
              <a:lumOff val="0"/>
              <a:alphaOff val="0"/>
            </a:srgb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rgbClr val="FFFFFF"/>
          </a:contourClr>
        </a:sp3d>
      </dgm:spPr>
      <dgm:t>
        <a:bodyPr/>
        <a:lstStyle/>
        <a:p>
          <a:pPr rtl="1"/>
          <a:r>
            <a:rPr lang="fa-IR" sz="1600" b="1" dirty="0">
              <a:effectLst>
                <a:outerShdw blurRad="38100" dist="38100" dir="2700000" algn="tl">
                  <a:srgbClr val="000000">
                    <a:alpha val="43137"/>
                  </a:srgbClr>
                </a:outerShdw>
              </a:effectLst>
              <a:latin typeface="Arial"/>
              <a:cs typeface="B Titr" pitchFamily="2" charset="-78"/>
              <a:hlinkClick xmlns:r="http://schemas.openxmlformats.org/officeDocument/2006/relationships" r:id="rId1" action="ppaction://hlinksldjump"/>
            </a:rPr>
            <a:t>سایت مرکز و نرم افزار سخن</a:t>
          </a:r>
          <a:endParaRPr lang="en-US" sz="1600" dirty="0">
            <a:solidFill>
              <a:srgbClr val="000000">
                <a:hueOff val="0"/>
                <a:satOff val="0"/>
                <a:lumOff val="0"/>
                <a:alphaOff val="0"/>
              </a:srgbClr>
            </a:solidFill>
            <a:effectLst>
              <a:outerShdw blurRad="38100" dist="38100" dir="2700000" algn="tl">
                <a:srgbClr val="000000">
                  <a:alpha val="43137"/>
                </a:srgbClr>
              </a:outerShdw>
            </a:effectLst>
            <a:latin typeface="Arial"/>
            <a:ea typeface="+mn-ea"/>
            <a:cs typeface="Arial"/>
          </a:endParaRPr>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30D4CC49-5F97-42D2-8D60-EF7689579C7F}" type="parTrans" cxnId="{777FACE7-A1A5-4176-9964-CFB89D54A62D}">
      <dgm:prSet/>
      <dgm:spPr/>
      <dgm:t>
        <a:bodyPr/>
        <a:lstStyle/>
        <a:p>
          <a:endParaRPr lang="en-US"/>
        </a:p>
      </dgm:t>
    </dgm:pt>
    <dgm:pt modelId="{D8D7228C-7690-4127-B83C-05CED3FA4274}" type="sibTrans" cxnId="{777FACE7-A1A5-4176-9964-CFB89D54A62D}">
      <dgm:prSet/>
      <dgm:spPr/>
      <dgm:t>
        <a:bodyPr/>
        <a:lstStyle/>
        <a:p>
          <a:endParaRPr lang="en-US"/>
        </a:p>
      </dgm:t>
    </dgm:pt>
    <dgm:pt modelId="{8D1214F8-45AF-4B74-BD62-D2355CC78167}">
      <dgm:prSet phldrT="[Text]"/>
      <dgm:spPr>
        <a:xfrm rot="5400000">
          <a:off x="7389855" y="84891"/>
          <a:ext cx="539699" cy="377789"/>
        </a:xfrm>
        <a:gradFill rotWithShape="0">
          <a:gsLst>
            <a:gs pos="0">
              <a:srgbClr val="BBE0E3">
                <a:hueOff val="0"/>
                <a:satOff val="0"/>
                <a:lumOff val="0"/>
                <a:alphaOff val="0"/>
                <a:shade val="51000"/>
                <a:satMod val="130000"/>
              </a:srgbClr>
            </a:gs>
            <a:gs pos="80000">
              <a:srgbClr val="BBE0E3">
                <a:hueOff val="0"/>
                <a:satOff val="0"/>
                <a:lumOff val="0"/>
                <a:alphaOff val="0"/>
                <a:shade val="93000"/>
                <a:satMod val="130000"/>
              </a:srgbClr>
            </a:gs>
            <a:gs pos="100000">
              <a:srgbClr val="BBE0E3">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gm:spPr>
      <dgm:t>
        <a:bodyPr/>
        <a:lstStyle/>
        <a:p>
          <a:pPr rtl="1"/>
          <a:endParaRPr lang="en-US" b="1" dirty="0">
            <a:solidFill>
              <a:srgbClr val="FFFFFF"/>
            </a:solidFill>
            <a:latin typeface="Arial"/>
            <a:ea typeface="+mn-ea"/>
            <a:cs typeface="B Titr" pitchFamily="2" charset="-78"/>
          </a:endParaRPr>
        </a:p>
      </dgm:t>
    </dgm:pt>
    <dgm:pt modelId="{9359289D-8E6C-4E95-B282-74C479216377}" type="parTrans" cxnId="{43ACAB8D-12C5-485A-AE80-7CF640F00A4C}">
      <dgm:prSet/>
      <dgm:spPr/>
      <dgm:t>
        <a:bodyPr/>
        <a:lstStyle/>
        <a:p>
          <a:endParaRPr lang="en-US"/>
        </a:p>
      </dgm:t>
    </dgm:pt>
    <dgm:pt modelId="{651A5051-23AD-4B60-853C-E6890AB509FB}" type="sibTrans" cxnId="{43ACAB8D-12C5-485A-AE80-7CF640F00A4C}">
      <dgm:prSet/>
      <dgm:spPr/>
      <dgm:t>
        <a:bodyPr/>
        <a:lstStyle/>
        <a:p>
          <a:endParaRPr lang="en-US"/>
        </a:p>
      </dgm:t>
    </dgm:pt>
    <dgm:pt modelId="{43FC1B7C-DD78-4EA3-86B9-D876DAC5791F}">
      <dgm:prSet phldrT="[Text]"/>
      <dgm:spPr>
        <a:xfrm rot="5400000">
          <a:off x="7389855" y="571154"/>
          <a:ext cx="539699" cy="377789"/>
        </a:xfrm>
        <a:gradFill rotWithShape="0">
          <a:gsLst>
            <a:gs pos="0">
              <a:srgbClr val="BBE0E3">
                <a:hueOff val="0"/>
                <a:satOff val="0"/>
                <a:lumOff val="0"/>
                <a:alphaOff val="0"/>
                <a:shade val="51000"/>
                <a:satMod val="130000"/>
              </a:srgbClr>
            </a:gs>
            <a:gs pos="80000">
              <a:srgbClr val="BBE0E3">
                <a:hueOff val="0"/>
                <a:satOff val="0"/>
                <a:lumOff val="0"/>
                <a:alphaOff val="0"/>
                <a:shade val="93000"/>
                <a:satMod val="130000"/>
              </a:srgbClr>
            </a:gs>
            <a:gs pos="100000">
              <a:srgbClr val="BBE0E3">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gm:spPr>
      <dgm:t>
        <a:bodyPr/>
        <a:lstStyle/>
        <a:p>
          <a:pPr rtl="1"/>
          <a:endParaRPr lang="en-US" b="1" dirty="0">
            <a:solidFill>
              <a:srgbClr val="FFFFFF"/>
            </a:solidFill>
            <a:latin typeface="Arial"/>
            <a:ea typeface="+mn-ea"/>
            <a:cs typeface="B Titr" pitchFamily="2" charset="-78"/>
          </a:endParaRPr>
        </a:p>
      </dgm:t>
    </dgm:pt>
    <dgm:pt modelId="{D7444D61-E5F2-4306-A0EE-0BBDF947F3A3}" type="parTrans" cxnId="{99D4696C-0C51-4D39-B1F9-6989C2FA8A45}">
      <dgm:prSet/>
      <dgm:spPr/>
      <dgm:t>
        <a:bodyPr/>
        <a:lstStyle/>
        <a:p>
          <a:endParaRPr lang="en-US"/>
        </a:p>
      </dgm:t>
    </dgm:pt>
    <dgm:pt modelId="{7B43D6D2-33D6-48B7-8B96-2E1B4D757245}" type="sibTrans" cxnId="{99D4696C-0C51-4D39-B1F9-6989C2FA8A45}">
      <dgm:prSet/>
      <dgm:spPr/>
      <dgm:t>
        <a:bodyPr/>
        <a:lstStyle/>
        <a:p>
          <a:endParaRPr lang="en-US"/>
        </a:p>
      </dgm:t>
    </dgm:pt>
    <dgm:pt modelId="{2F92C1F3-122F-42E8-9670-053AD3857E38}">
      <dgm:prSet custT="1"/>
      <dgm:spPr>
        <a:xfrm rot="16200000">
          <a:off x="3560002" y="-3069803"/>
          <a:ext cx="350804" cy="7470810"/>
        </a:xfrm>
        <a:solidFill>
          <a:srgbClr val="FFFFFF">
            <a:alpha val="90000"/>
            <a:hueOff val="0"/>
            <a:satOff val="0"/>
            <a:lumOff val="0"/>
            <a:alphaOff val="0"/>
          </a:srgbClr>
        </a:solidFill>
        <a:ln w="9525" cap="flat" cmpd="sng" algn="ctr">
          <a:solidFill>
            <a:srgbClr val="BBE0E3">
              <a:hueOff val="0"/>
              <a:satOff val="0"/>
              <a:lumOff val="0"/>
              <a:alphaOff val="0"/>
            </a:srgb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rgbClr val="FFFFFF"/>
          </a:contourClr>
        </a:sp3d>
      </dgm:spPr>
      <dgm:t>
        <a:bodyPr/>
        <a:lstStyle/>
        <a:p>
          <a:pPr rtl="1"/>
          <a:r>
            <a:rPr lang="fa-IR" sz="1600" b="1" dirty="0">
              <a:solidFill>
                <a:schemeClr val="tx1"/>
              </a:solidFill>
              <a:effectLst>
                <a:outerShdw blurRad="38100" dist="38100" dir="2700000" algn="tl">
                  <a:srgbClr val="000000">
                    <a:alpha val="43137"/>
                  </a:srgbClr>
                </a:outerShdw>
              </a:effectLst>
              <a:latin typeface="Arial"/>
              <a:cs typeface="B Titr" pitchFamily="2" charset="-78"/>
              <a:hlinkClick xmlns:r="http://schemas.openxmlformats.org/officeDocument/2006/relationships" r:id="rId3" action="ppaction://hlinksldjump"/>
            </a:rPr>
            <a:t>آیین نامه اجرایی</a:t>
          </a:r>
          <a:endParaRPr lang="en-US" sz="1600" dirty="0">
            <a:solidFill>
              <a:schemeClr val="tx1"/>
            </a:solidFill>
            <a:effectLst>
              <a:outerShdw blurRad="38100" dist="38100" dir="2700000" algn="tl">
                <a:srgbClr val="000000">
                  <a:alpha val="43137"/>
                </a:srgbClr>
              </a:outerShdw>
            </a:effectLst>
            <a:latin typeface="Arial"/>
            <a:ea typeface="+mn-ea"/>
            <a:cs typeface="Arial"/>
          </a:endParaRPr>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3F017F26-FEBB-4EC4-ABB6-AD2D2BE1D2B9}" type="parTrans" cxnId="{37ED845A-6B1F-47AA-832B-A7228F900D3E}">
      <dgm:prSet/>
      <dgm:spPr/>
      <dgm:t>
        <a:bodyPr/>
        <a:lstStyle/>
        <a:p>
          <a:endParaRPr lang="en-US"/>
        </a:p>
      </dgm:t>
    </dgm:pt>
    <dgm:pt modelId="{AAB31F65-F94A-4A8C-894E-B0F64A026148}" type="sibTrans" cxnId="{37ED845A-6B1F-47AA-832B-A7228F900D3E}">
      <dgm:prSet/>
      <dgm:spPr/>
      <dgm:t>
        <a:bodyPr/>
        <a:lstStyle/>
        <a:p>
          <a:endParaRPr lang="en-US"/>
        </a:p>
      </dgm:t>
    </dgm:pt>
    <dgm:pt modelId="{930C0B85-B7DE-47F7-A465-DA013711B401}">
      <dgm:prSet phldrT="[Text]"/>
      <dgm:spPr>
        <a:xfrm rot="5400000">
          <a:off x="7389855" y="1057417"/>
          <a:ext cx="539699" cy="377789"/>
        </a:xfrm>
        <a:gradFill rotWithShape="0">
          <a:gsLst>
            <a:gs pos="0">
              <a:srgbClr val="BBE0E3">
                <a:hueOff val="0"/>
                <a:satOff val="0"/>
                <a:lumOff val="0"/>
                <a:alphaOff val="0"/>
                <a:shade val="51000"/>
                <a:satMod val="130000"/>
              </a:srgbClr>
            </a:gs>
            <a:gs pos="80000">
              <a:srgbClr val="BBE0E3">
                <a:hueOff val="0"/>
                <a:satOff val="0"/>
                <a:lumOff val="0"/>
                <a:alphaOff val="0"/>
                <a:shade val="93000"/>
                <a:satMod val="130000"/>
              </a:srgbClr>
            </a:gs>
            <a:gs pos="100000">
              <a:srgbClr val="BBE0E3">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gm:spPr>
      <dgm:t>
        <a:bodyPr/>
        <a:lstStyle/>
        <a:p>
          <a:pPr rtl="1"/>
          <a:endParaRPr lang="en-US" b="1" dirty="0">
            <a:solidFill>
              <a:srgbClr val="FFFFFF"/>
            </a:solidFill>
            <a:latin typeface="Arial"/>
            <a:ea typeface="+mn-ea"/>
            <a:cs typeface="B Titr" pitchFamily="2" charset="-78"/>
          </a:endParaRPr>
        </a:p>
      </dgm:t>
    </dgm:pt>
    <dgm:pt modelId="{A19B8279-5461-478D-BD38-9D03A21BE6C2}" type="parTrans" cxnId="{B9AE239D-116B-448D-9774-F8202D6B5A7A}">
      <dgm:prSet/>
      <dgm:spPr/>
      <dgm:t>
        <a:bodyPr/>
        <a:lstStyle/>
        <a:p>
          <a:endParaRPr lang="en-US"/>
        </a:p>
      </dgm:t>
    </dgm:pt>
    <dgm:pt modelId="{5BC6762D-7C33-4707-B1F0-B5925F9D9EFA}" type="sibTrans" cxnId="{B9AE239D-116B-448D-9774-F8202D6B5A7A}">
      <dgm:prSet/>
      <dgm:spPr/>
      <dgm:t>
        <a:bodyPr/>
        <a:lstStyle/>
        <a:p>
          <a:endParaRPr lang="en-US"/>
        </a:p>
      </dgm:t>
    </dgm:pt>
    <dgm:pt modelId="{4E27A9C7-9BF2-48A4-94CD-B2D4197B4945}">
      <dgm:prSet custT="1"/>
      <dgm:spPr>
        <a:xfrm rot="16200000">
          <a:off x="3560002" y="-2583540"/>
          <a:ext cx="350804" cy="7470810"/>
        </a:xfrm>
        <a:solidFill>
          <a:srgbClr val="FFFFFF">
            <a:alpha val="90000"/>
            <a:hueOff val="0"/>
            <a:satOff val="0"/>
            <a:lumOff val="0"/>
            <a:alphaOff val="0"/>
          </a:srgbClr>
        </a:solidFill>
        <a:ln w="9525" cap="flat" cmpd="sng" algn="ctr">
          <a:solidFill>
            <a:srgbClr val="BBE0E3">
              <a:hueOff val="0"/>
              <a:satOff val="0"/>
              <a:lumOff val="0"/>
              <a:alphaOff val="0"/>
            </a:srgb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rgbClr val="FFFFFF"/>
          </a:contourClr>
        </a:sp3d>
      </dgm:spPr>
      <dgm:t>
        <a:bodyPr/>
        <a:lstStyle/>
        <a:p>
          <a:pPr rtl="1"/>
          <a:r>
            <a:rPr lang="fa-IR" sz="1600" b="1" dirty="0">
              <a:effectLst>
                <a:outerShdw blurRad="38100" dist="38100" dir="2700000" algn="tl">
                  <a:srgbClr val="000000">
                    <a:alpha val="43137"/>
                  </a:srgbClr>
                </a:outerShdw>
              </a:effectLst>
              <a:latin typeface="Arial"/>
              <a:cs typeface="B Titr" pitchFamily="2" charset="-78"/>
              <a:hlinkClick xmlns:r="http://schemas.openxmlformats.org/officeDocument/2006/relationships" r:id="rId4" action="ppaction://hlinksldjump"/>
            </a:rPr>
            <a:t>بخشنامه انتشار</a:t>
          </a:r>
          <a:endParaRPr lang="en-US" sz="1600" dirty="0">
            <a:solidFill>
              <a:srgbClr val="000000">
                <a:hueOff val="0"/>
                <a:satOff val="0"/>
                <a:lumOff val="0"/>
                <a:alphaOff val="0"/>
              </a:srgbClr>
            </a:solidFill>
            <a:effectLst>
              <a:outerShdw blurRad="38100" dist="38100" dir="2700000" algn="tl">
                <a:srgbClr val="000000">
                  <a:alpha val="43137"/>
                </a:srgbClr>
              </a:outerShdw>
            </a:effectLst>
            <a:latin typeface="Arial"/>
            <a:ea typeface="+mn-ea"/>
            <a:cs typeface="Arial"/>
          </a:endParaRPr>
        </a:p>
      </dgm:t>
      <dgm:extLst>
        <a:ext uri="{E40237B7-FDA0-4F09-8148-C483321AD2D9}">
          <dgm14:cNvPr xmlns:dgm14="http://schemas.microsoft.com/office/drawing/2010/diagram" id="0" name="">
            <a:hlinkClick xmlns:r="http://schemas.openxmlformats.org/officeDocument/2006/relationships" r:id="rId5" action="ppaction://hlinksldjump"/>
          </dgm14:cNvPr>
        </a:ext>
      </dgm:extLst>
    </dgm:pt>
    <dgm:pt modelId="{441F1BD7-1A92-421E-9B51-BEFF0596F265}" type="parTrans" cxnId="{2A95AD45-0BF4-42E8-B41C-04BD29FD8717}">
      <dgm:prSet/>
      <dgm:spPr/>
      <dgm:t>
        <a:bodyPr/>
        <a:lstStyle/>
        <a:p>
          <a:endParaRPr lang="en-US"/>
        </a:p>
      </dgm:t>
    </dgm:pt>
    <dgm:pt modelId="{27173C75-CBF1-4A33-9DFC-3DD938129EA0}" type="sibTrans" cxnId="{2A95AD45-0BF4-42E8-B41C-04BD29FD8717}">
      <dgm:prSet/>
      <dgm:spPr/>
      <dgm:t>
        <a:bodyPr/>
        <a:lstStyle/>
        <a:p>
          <a:endParaRPr lang="en-US"/>
        </a:p>
      </dgm:t>
    </dgm:pt>
    <dgm:pt modelId="{82A0BEF7-D825-4F3B-9A1E-387C5FD4CFEC}">
      <dgm:prSet custT="1"/>
      <dgm:spPr>
        <a:xfrm rot="16200000">
          <a:off x="3560002" y="-3556065"/>
          <a:ext cx="350804" cy="7470810"/>
        </a:xfrm>
        <a:solidFill>
          <a:srgbClr val="FFFFFF">
            <a:alpha val="90000"/>
            <a:hueOff val="0"/>
            <a:satOff val="0"/>
            <a:lumOff val="0"/>
            <a:alphaOff val="0"/>
          </a:srgbClr>
        </a:solidFill>
        <a:ln w="9525" cap="flat" cmpd="sng" algn="ctr">
          <a:solidFill>
            <a:srgbClr val="BBE0E3">
              <a:hueOff val="0"/>
              <a:satOff val="0"/>
              <a:lumOff val="0"/>
              <a:alphaOff val="0"/>
            </a:srgb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rgbClr val="FFFFFF"/>
          </a:contourClr>
        </a:sp3d>
      </dgm:spPr>
      <dgm:t>
        <a:bodyPr/>
        <a:lstStyle/>
        <a:p>
          <a:pPr rtl="1"/>
          <a:r>
            <a:rPr lang="fa-IR" sz="1600" b="1" u="sng" dirty="0">
              <a:solidFill>
                <a:srgbClr val="CC9900"/>
              </a:solidFill>
              <a:effectLst>
                <a:outerShdw blurRad="38100" dist="38100" dir="2700000" algn="tl">
                  <a:srgbClr val="000000">
                    <a:alpha val="43137"/>
                  </a:srgbClr>
                </a:outerShdw>
              </a:effectLst>
              <a:latin typeface="Arial"/>
              <a:cs typeface="B Titr" pitchFamily="2" charset="-78"/>
            </a:rPr>
            <a:t>احکام قانونی مندرج در قانون بودجه سال 1402 کل کشور</a:t>
          </a:r>
          <a:endParaRPr lang="en-US" sz="1600" b="1" u="sng" dirty="0">
            <a:solidFill>
              <a:srgbClr val="CC9900"/>
            </a:solidFill>
            <a:effectLst>
              <a:outerShdw blurRad="38100" dist="38100" dir="2700000" algn="tl">
                <a:srgbClr val="000000">
                  <a:alpha val="43137"/>
                </a:srgbClr>
              </a:outerShdw>
            </a:effectLst>
            <a:latin typeface="Arial"/>
            <a:cs typeface="B Titr" pitchFamily="2" charset="-78"/>
          </a:endParaRPr>
        </a:p>
      </dgm:t>
      <dgm:extLst>
        <a:ext uri="{E40237B7-FDA0-4F09-8148-C483321AD2D9}">
          <dgm14:cNvPr xmlns:dgm14="http://schemas.microsoft.com/office/drawing/2010/diagram" id="0" name="">
            <a:hlinkClick xmlns:r="http://schemas.openxmlformats.org/officeDocument/2006/relationships" r:id="rId5" action="ppaction://hlinksldjump"/>
          </dgm14:cNvPr>
        </a:ext>
      </dgm:extLst>
    </dgm:pt>
    <dgm:pt modelId="{4BE50D26-F2A3-436E-B94C-57DFD10DFF2E}" type="sibTrans" cxnId="{1AF612CB-D13D-4687-A9ED-C5C0C127E746}">
      <dgm:prSet/>
      <dgm:spPr/>
      <dgm:t>
        <a:bodyPr/>
        <a:lstStyle/>
        <a:p>
          <a:endParaRPr lang="en-US"/>
        </a:p>
      </dgm:t>
    </dgm:pt>
    <dgm:pt modelId="{3451687D-1C9B-482F-94C4-223CA6247DDB}" type="parTrans" cxnId="{1AF612CB-D13D-4687-A9ED-C5C0C127E746}">
      <dgm:prSet/>
      <dgm:spPr/>
      <dgm:t>
        <a:bodyPr/>
        <a:lstStyle/>
        <a:p>
          <a:endParaRPr lang="en-US"/>
        </a:p>
      </dgm:t>
    </dgm:pt>
    <dgm:pt modelId="{F0C6D31F-61A1-4A04-9153-075C4639BD97}">
      <dgm:prSet phldrT="[Text]"/>
      <dgm:spPr>
        <a:xfrm rot="5400000">
          <a:off x="7389855" y="4947518"/>
          <a:ext cx="539699" cy="377789"/>
        </a:xfrm>
        <a:gradFill rotWithShape="0">
          <a:gsLst>
            <a:gs pos="0">
              <a:srgbClr val="BBE0E3">
                <a:hueOff val="0"/>
                <a:satOff val="0"/>
                <a:lumOff val="0"/>
                <a:alphaOff val="0"/>
                <a:shade val="51000"/>
                <a:satMod val="130000"/>
              </a:srgbClr>
            </a:gs>
            <a:gs pos="80000">
              <a:srgbClr val="BBE0E3">
                <a:hueOff val="0"/>
                <a:satOff val="0"/>
                <a:lumOff val="0"/>
                <a:alphaOff val="0"/>
                <a:shade val="93000"/>
                <a:satMod val="130000"/>
              </a:srgbClr>
            </a:gs>
            <a:gs pos="100000">
              <a:srgbClr val="BBE0E3">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gm:spPr>
      <dgm:t>
        <a:bodyPr/>
        <a:lstStyle/>
        <a:p>
          <a:pPr rtl="1"/>
          <a:endParaRPr lang="en-US" b="1" dirty="0">
            <a:solidFill>
              <a:srgbClr val="FFFFFF"/>
            </a:solidFill>
            <a:latin typeface="Arial"/>
            <a:ea typeface="+mn-ea"/>
            <a:cs typeface="B Titr" pitchFamily="2" charset="-78"/>
          </a:endParaRPr>
        </a:p>
      </dgm:t>
    </dgm:pt>
    <dgm:pt modelId="{4B4B70D9-B978-45A5-BD7F-AADFE3CC5997}" type="sibTrans" cxnId="{5AA9721D-BC2C-4F44-9D6E-5179E22EEAC8}">
      <dgm:prSet/>
      <dgm:spPr/>
      <dgm:t>
        <a:bodyPr/>
        <a:lstStyle/>
        <a:p>
          <a:endParaRPr lang="en-US"/>
        </a:p>
      </dgm:t>
    </dgm:pt>
    <dgm:pt modelId="{727E28AE-5788-4AD6-AE82-942D4BDEE617}" type="parTrans" cxnId="{5AA9721D-BC2C-4F44-9D6E-5179E22EEAC8}">
      <dgm:prSet/>
      <dgm:spPr/>
      <dgm:t>
        <a:bodyPr/>
        <a:lstStyle/>
        <a:p>
          <a:endParaRPr lang="en-US"/>
        </a:p>
      </dgm:t>
    </dgm:pt>
    <dgm:pt modelId="{C9B3A3CB-810A-40EB-9F74-657422D5BD13}">
      <dgm:prSet custT="1"/>
      <dgm:spPr>
        <a:xfrm rot="16200000">
          <a:off x="3560002" y="1306560"/>
          <a:ext cx="350804" cy="7470810"/>
        </a:xfrm>
        <a:solidFill>
          <a:srgbClr val="FFFFFF">
            <a:alpha val="90000"/>
            <a:hueOff val="0"/>
            <a:satOff val="0"/>
            <a:lumOff val="0"/>
            <a:alphaOff val="0"/>
          </a:srgbClr>
        </a:solidFill>
        <a:ln w="9525" cap="flat" cmpd="sng" algn="ctr">
          <a:solidFill>
            <a:srgbClr val="BBE0E3">
              <a:hueOff val="0"/>
              <a:satOff val="0"/>
              <a:lumOff val="0"/>
              <a:alphaOff val="0"/>
            </a:srgb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rgbClr val="FFFFFF"/>
          </a:contourClr>
        </a:sp3d>
      </dgm:spPr>
      <dgm:t>
        <a:bodyPr/>
        <a:lstStyle/>
        <a:p>
          <a:pPr rtl="1"/>
          <a:r>
            <a:rPr lang="fa-IR" sz="1600" b="0" dirty="0">
              <a:effectLst>
                <a:outerShdw blurRad="38100" dist="38100" dir="2700000" algn="tl">
                  <a:srgbClr val="000000">
                    <a:alpha val="43137"/>
                  </a:srgbClr>
                </a:outerShdw>
              </a:effectLst>
              <a:latin typeface="Arial"/>
              <a:cs typeface="B Titr" pitchFamily="2" charset="-78"/>
              <a:hlinkClick xmlns:r="http://schemas.openxmlformats.org/officeDocument/2006/relationships" r:id="rId6" action="ppaction://hlinksldjump"/>
            </a:rPr>
            <a:t>راهنمای کار با ماژول اسناد خزانه اسلامی </a:t>
          </a:r>
          <a:endParaRPr lang="en-US" sz="1600" b="0" dirty="0">
            <a:solidFill>
              <a:srgbClr val="000000">
                <a:hueOff val="0"/>
                <a:satOff val="0"/>
                <a:lumOff val="0"/>
                <a:alphaOff val="0"/>
              </a:srgbClr>
            </a:solidFill>
            <a:effectLst>
              <a:outerShdw blurRad="38100" dist="38100" dir="2700000" algn="tl">
                <a:srgbClr val="000000">
                  <a:alpha val="43137"/>
                </a:srgbClr>
              </a:outerShdw>
            </a:effectLst>
            <a:latin typeface="Arial"/>
            <a:ea typeface="+mn-ea"/>
            <a:cs typeface="Arial"/>
          </a:endParaRPr>
        </a:p>
      </dgm:t>
      <dgm:extLst>
        <a:ext uri="{E40237B7-FDA0-4F09-8148-C483321AD2D9}">
          <dgm14:cNvPr xmlns:dgm14="http://schemas.microsoft.com/office/drawing/2010/diagram" id="0" name="">
            <a:hlinkClick xmlns:r="http://schemas.openxmlformats.org/officeDocument/2006/relationships" r:id="rId7" action="ppaction://hlinksldjump"/>
          </dgm14:cNvPr>
        </a:ext>
      </dgm:extLst>
    </dgm:pt>
    <dgm:pt modelId="{EC006898-BCB5-4EBC-9C11-9227DDE155B9}" type="sibTrans" cxnId="{AAF8BDD9-5187-49EB-A1B9-B76317A1B3A6}">
      <dgm:prSet/>
      <dgm:spPr/>
      <dgm:t>
        <a:bodyPr/>
        <a:lstStyle/>
        <a:p>
          <a:endParaRPr lang="en-US"/>
        </a:p>
      </dgm:t>
    </dgm:pt>
    <dgm:pt modelId="{16033E8E-DECE-4041-BA57-B85266BA9A07}" type="parTrans" cxnId="{AAF8BDD9-5187-49EB-A1B9-B76317A1B3A6}">
      <dgm:prSet/>
      <dgm:spPr/>
      <dgm:t>
        <a:bodyPr/>
        <a:lstStyle/>
        <a:p>
          <a:endParaRPr lang="en-US"/>
        </a:p>
      </dgm:t>
    </dgm:pt>
    <dgm:pt modelId="{E908A878-5CE7-4B7E-9296-6DC790256DE0}" type="pres">
      <dgm:prSet presAssocID="{E2834ED6-B1E9-433E-9F0C-2B52161C1844}" presName="linearFlow" presStyleCnt="0">
        <dgm:presLayoutVars>
          <dgm:dir val="rev"/>
          <dgm:animLvl val="lvl"/>
          <dgm:resizeHandles val="exact"/>
        </dgm:presLayoutVars>
      </dgm:prSet>
      <dgm:spPr/>
    </dgm:pt>
    <dgm:pt modelId="{451074BC-AEDC-4BE3-AC5A-73AC39323A68}" type="pres">
      <dgm:prSet presAssocID="{8D1214F8-45AF-4B74-BD62-D2355CC78167}" presName="composite" presStyleCnt="0"/>
      <dgm:spPr/>
    </dgm:pt>
    <dgm:pt modelId="{C5C3D61C-357A-4A9A-BC22-C7B2343D70E5}" type="pres">
      <dgm:prSet presAssocID="{8D1214F8-45AF-4B74-BD62-D2355CC78167}" presName="parentText" presStyleLbl="alignNode1" presStyleIdx="0" presStyleCnt="5">
        <dgm:presLayoutVars>
          <dgm:chMax val="1"/>
          <dgm:bulletEnabled val="1"/>
        </dgm:presLayoutVars>
      </dgm:prSet>
      <dgm:spPr>
        <a:prstGeom prst="chevron">
          <a:avLst/>
        </a:prstGeom>
      </dgm:spPr>
    </dgm:pt>
    <dgm:pt modelId="{DCC882BF-5906-4191-82A8-C3DD3C1EC428}" type="pres">
      <dgm:prSet presAssocID="{8D1214F8-45AF-4B74-BD62-D2355CC78167}" presName="descendantText" presStyleLbl="alignAcc1" presStyleIdx="0" presStyleCnt="5" custLinFactNeighborY="-13703">
        <dgm:presLayoutVars>
          <dgm:bulletEnabled val="1"/>
        </dgm:presLayoutVars>
      </dgm:prSet>
      <dgm:spPr>
        <a:prstGeom prst="round2SameRect">
          <a:avLst/>
        </a:prstGeom>
      </dgm:spPr>
    </dgm:pt>
    <dgm:pt modelId="{56158EF4-8CA4-4B1B-97D1-F3128A4F2515}" type="pres">
      <dgm:prSet presAssocID="{651A5051-23AD-4B60-853C-E6890AB509FB}" presName="sp" presStyleCnt="0"/>
      <dgm:spPr/>
    </dgm:pt>
    <dgm:pt modelId="{54F046DC-0B03-4F46-BB8C-4FE4A3896ED5}" type="pres">
      <dgm:prSet presAssocID="{43FC1B7C-DD78-4EA3-86B9-D876DAC5791F}" presName="composite" presStyleCnt="0"/>
      <dgm:spPr/>
    </dgm:pt>
    <dgm:pt modelId="{F5E719FE-C668-4B43-842B-A4021A27D7E9}" type="pres">
      <dgm:prSet presAssocID="{43FC1B7C-DD78-4EA3-86B9-D876DAC5791F}" presName="parentText" presStyleLbl="alignNode1" presStyleIdx="1" presStyleCnt="5">
        <dgm:presLayoutVars>
          <dgm:chMax val="1"/>
          <dgm:bulletEnabled val="1"/>
        </dgm:presLayoutVars>
      </dgm:prSet>
      <dgm:spPr>
        <a:prstGeom prst="chevron">
          <a:avLst/>
        </a:prstGeom>
      </dgm:spPr>
    </dgm:pt>
    <dgm:pt modelId="{FFC7DCD9-A776-460D-AE88-3C06C7BEA136}" type="pres">
      <dgm:prSet presAssocID="{43FC1B7C-DD78-4EA3-86B9-D876DAC5791F}" presName="descendantText" presStyleLbl="alignAcc1" presStyleIdx="1" presStyleCnt="5">
        <dgm:presLayoutVars>
          <dgm:bulletEnabled val="1"/>
        </dgm:presLayoutVars>
      </dgm:prSet>
      <dgm:spPr>
        <a:prstGeom prst="round2SameRect">
          <a:avLst/>
        </a:prstGeom>
      </dgm:spPr>
    </dgm:pt>
    <dgm:pt modelId="{09A5D11A-72B0-45D9-9E8D-B4BE8A575BF5}" type="pres">
      <dgm:prSet presAssocID="{7B43D6D2-33D6-48B7-8B96-2E1B4D757245}" presName="sp" presStyleCnt="0"/>
      <dgm:spPr/>
    </dgm:pt>
    <dgm:pt modelId="{B566E2DF-7222-45A2-948B-E09B626CA1FF}" type="pres">
      <dgm:prSet presAssocID="{930C0B85-B7DE-47F7-A465-DA013711B401}" presName="composite" presStyleCnt="0"/>
      <dgm:spPr/>
    </dgm:pt>
    <dgm:pt modelId="{C716632C-0176-4EB6-B3C0-E70E453B037F}" type="pres">
      <dgm:prSet presAssocID="{930C0B85-B7DE-47F7-A465-DA013711B401}" presName="parentText" presStyleLbl="alignNode1" presStyleIdx="2" presStyleCnt="5">
        <dgm:presLayoutVars>
          <dgm:chMax val="1"/>
          <dgm:bulletEnabled val="1"/>
        </dgm:presLayoutVars>
      </dgm:prSet>
      <dgm:spPr>
        <a:prstGeom prst="chevron">
          <a:avLst/>
        </a:prstGeom>
      </dgm:spPr>
    </dgm:pt>
    <dgm:pt modelId="{96130FEC-2119-43A3-9FCE-62D5C71ACC9A}" type="pres">
      <dgm:prSet presAssocID="{930C0B85-B7DE-47F7-A465-DA013711B401}" presName="descendantText" presStyleLbl="alignAcc1" presStyleIdx="2" presStyleCnt="5">
        <dgm:presLayoutVars>
          <dgm:bulletEnabled val="1"/>
        </dgm:presLayoutVars>
      </dgm:prSet>
      <dgm:spPr>
        <a:prstGeom prst="round2SameRect">
          <a:avLst/>
        </a:prstGeom>
      </dgm:spPr>
    </dgm:pt>
    <dgm:pt modelId="{FF52570D-C5CC-4D98-9AC6-710CBAD12FB2}" type="pres">
      <dgm:prSet presAssocID="{5BC6762D-7C33-4707-B1F0-B5925F9D9EFA}" presName="sp" presStyleCnt="0"/>
      <dgm:spPr/>
    </dgm:pt>
    <dgm:pt modelId="{75D1E81A-2C57-4DF5-BE8E-928820ABC37C}" type="pres">
      <dgm:prSet presAssocID="{0185F9BE-FC44-4BEE-AF78-5BD7C6EF1A02}" presName="composite" presStyleCnt="0"/>
      <dgm:spPr/>
    </dgm:pt>
    <dgm:pt modelId="{985AEA27-6AA6-4B46-B636-6C7B90F21BAA}" type="pres">
      <dgm:prSet presAssocID="{0185F9BE-FC44-4BEE-AF78-5BD7C6EF1A02}" presName="parentText" presStyleLbl="alignNode1" presStyleIdx="3" presStyleCnt="5">
        <dgm:presLayoutVars>
          <dgm:chMax val="1"/>
          <dgm:bulletEnabled val="1"/>
        </dgm:presLayoutVars>
      </dgm:prSet>
      <dgm:spPr>
        <a:prstGeom prst="chevron">
          <a:avLst/>
        </a:prstGeom>
      </dgm:spPr>
    </dgm:pt>
    <dgm:pt modelId="{66F779A6-D22E-4144-AFF8-6B6C6ECE5609}" type="pres">
      <dgm:prSet presAssocID="{0185F9BE-FC44-4BEE-AF78-5BD7C6EF1A02}" presName="descendantText" presStyleLbl="alignAcc1" presStyleIdx="3" presStyleCnt="5">
        <dgm:presLayoutVars>
          <dgm:bulletEnabled val="1"/>
        </dgm:presLayoutVars>
      </dgm:prSet>
      <dgm:spPr>
        <a:prstGeom prst="round2SameRect">
          <a:avLst/>
        </a:prstGeom>
      </dgm:spPr>
    </dgm:pt>
    <dgm:pt modelId="{A8BED7CA-4F42-4EE2-BF10-FC94E30AC6DA}" type="pres">
      <dgm:prSet presAssocID="{AA73517D-363F-40BA-8A0E-62F249C9115C}" presName="sp" presStyleCnt="0"/>
      <dgm:spPr/>
    </dgm:pt>
    <dgm:pt modelId="{67DB5FB3-7E64-40DE-9962-F0DD35F882D1}" type="pres">
      <dgm:prSet presAssocID="{F0C6D31F-61A1-4A04-9153-075C4639BD97}" presName="composite" presStyleCnt="0"/>
      <dgm:spPr/>
    </dgm:pt>
    <dgm:pt modelId="{F329E57B-E4B4-4800-978E-0FF533E17F8B}" type="pres">
      <dgm:prSet presAssocID="{F0C6D31F-61A1-4A04-9153-075C4639BD97}" presName="parentText" presStyleLbl="alignNode1" presStyleIdx="4" presStyleCnt="5">
        <dgm:presLayoutVars>
          <dgm:chMax val="1"/>
          <dgm:bulletEnabled val="1"/>
        </dgm:presLayoutVars>
      </dgm:prSet>
      <dgm:spPr>
        <a:prstGeom prst="chevron">
          <a:avLst/>
        </a:prstGeom>
      </dgm:spPr>
    </dgm:pt>
    <dgm:pt modelId="{5F1AA602-3A0A-4CA3-8290-E14BAB193227}" type="pres">
      <dgm:prSet presAssocID="{F0C6D31F-61A1-4A04-9153-075C4639BD97}" presName="descendantText" presStyleLbl="alignAcc1" presStyleIdx="4" presStyleCnt="5">
        <dgm:presLayoutVars>
          <dgm:bulletEnabled val="1"/>
        </dgm:presLayoutVars>
      </dgm:prSet>
      <dgm:spPr>
        <a:prstGeom prst="round2SameRect">
          <a:avLst/>
        </a:prstGeom>
      </dgm:spPr>
    </dgm:pt>
  </dgm:ptLst>
  <dgm:cxnLst>
    <dgm:cxn modelId="{EFFEC00C-258F-4CC0-9F12-A6A869C9B894}" srcId="{E2834ED6-B1E9-433E-9F0C-2B52161C1844}" destId="{0185F9BE-FC44-4BEE-AF78-5BD7C6EF1A02}" srcOrd="3" destOrd="0" parTransId="{2557E8C0-5641-4396-A1EA-49BFBBF13B2B}" sibTransId="{AA73517D-363F-40BA-8A0E-62F249C9115C}"/>
    <dgm:cxn modelId="{6AAAA011-B24E-4A0A-8D8B-FDC61FE0544F}" type="presOf" srcId="{F0C6D31F-61A1-4A04-9153-075C4639BD97}" destId="{F329E57B-E4B4-4800-978E-0FF533E17F8B}" srcOrd="0" destOrd="0" presId="urn:microsoft.com/office/officeart/2005/8/layout/chevron2"/>
    <dgm:cxn modelId="{25799714-D1D8-44D0-A795-465F883C9CD7}" type="presOf" srcId="{82A0BEF7-D825-4F3B-9A1E-387C5FD4CFEC}" destId="{DCC882BF-5906-4191-82A8-C3DD3C1EC428}" srcOrd="0" destOrd="0" presId="urn:microsoft.com/office/officeart/2005/8/layout/chevron2"/>
    <dgm:cxn modelId="{F098B117-20E5-463C-ACC7-5CDC5533FB15}" type="presOf" srcId="{0185F9BE-FC44-4BEE-AF78-5BD7C6EF1A02}" destId="{985AEA27-6AA6-4B46-B636-6C7B90F21BAA}" srcOrd="0" destOrd="0" presId="urn:microsoft.com/office/officeart/2005/8/layout/chevron2"/>
    <dgm:cxn modelId="{5AA9721D-BC2C-4F44-9D6E-5179E22EEAC8}" srcId="{E2834ED6-B1E9-433E-9F0C-2B52161C1844}" destId="{F0C6D31F-61A1-4A04-9153-075C4639BD97}" srcOrd="4" destOrd="0" parTransId="{727E28AE-5788-4AD6-AE82-942D4BDEE617}" sibTransId="{4B4B70D9-B978-45A5-BD7F-AADFE3CC5997}"/>
    <dgm:cxn modelId="{95AE951D-FE4A-488B-A3E0-B75A6CDA5068}" type="presOf" srcId="{942D0947-5983-46FE-A992-2597F3D7119C}" destId="{66F779A6-D22E-4144-AFF8-6B6C6ECE5609}" srcOrd="0" destOrd="0" presId="urn:microsoft.com/office/officeart/2005/8/layout/chevron2"/>
    <dgm:cxn modelId="{2A95AD45-0BF4-42E8-B41C-04BD29FD8717}" srcId="{930C0B85-B7DE-47F7-A465-DA013711B401}" destId="{4E27A9C7-9BF2-48A4-94CD-B2D4197B4945}" srcOrd="0" destOrd="0" parTransId="{441F1BD7-1A92-421E-9B51-BEFF0596F265}" sibTransId="{27173C75-CBF1-4A33-9DFC-3DD938129EA0}"/>
    <dgm:cxn modelId="{99D4696C-0C51-4D39-B1F9-6989C2FA8A45}" srcId="{E2834ED6-B1E9-433E-9F0C-2B52161C1844}" destId="{43FC1B7C-DD78-4EA3-86B9-D876DAC5791F}" srcOrd="1" destOrd="0" parTransId="{D7444D61-E5F2-4306-A0EE-0BBDF947F3A3}" sibTransId="{7B43D6D2-33D6-48B7-8B96-2E1B4D757245}"/>
    <dgm:cxn modelId="{37ED845A-6B1F-47AA-832B-A7228F900D3E}" srcId="{43FC1B7C-DD78-4EA3-86B9-D876DAC5791F}" destId="{2F92C1F3-122F-42E8-9670-053AD3857E38}" srcOrd="0" destOrd="0" parTransId="{3F017F26-FEBB-4EC4-ABB6-AD2D2BE1D2B9}" sibTransId="{AAB31F65-F94A-4A8C-894E-B0F64A026148}"/>
    <dgm:cxn modelId="{43ACAB8D-12C5-485A-AE80-7CF640F00A4C}" srcId="{E2834ED6-B1E9-433E-9F0C-2B52161C1844}" destId="{8D1214F8-45AF-4B74-BD62-D2355CC78167}" srcOrd="0" destOrd="0" parTransId="{9359289D-8E6C-4E95-B282-74C479216377}" sibTransId="{651A5051-23AD-4B60-853C-E6890AB509FB}"/>
    <dgm:cxn modelId="{B9AE239D-116B-448D-9774-F8202D6B5A7A}" srcId="{E2834ED6-B1E9-433E-9F0C-2B52161C1844}" destId="{930C0B85-B7DE-47F7-A465-DA013711B401}" srcOrd="2" destOrd="0" parTransId="{A19B8279-5461-478D-BD38-9D03A21BE6C2}" sibTransId="{5BC6762D-7C33-4707-B1F0-B5925F9D9EFA}"/>
    <dgm:cxn modelId="{9AA8F6A7-965B-499B-914D-E0BF13440134}" type="presOf" srcId="{4E27A9C7-9BF2-48A4-94CD-B2D4197B4945}" destId="{96130FEC-2119-43A3-9FCE-62D5C71ACC9A}" srcOrd="0" destOrd="0" presId="urn:microsoft.com/office/officeart/2005/8/layout/chevron2"/>
    <dgm:cxn modelId="{B34CCAB3-DEA5-49B1-8852-B74A8629E524}" type="presOf" srcId="{C9B3A3CB-810A-40EB-9F74-657422D5BD13}" destId="{5F1AA602-3A0A-4CA3-8290-E14BAB193227}" srcOrd="0" destOrd="0" presId="urn:microsoft.com/office/officeart/2005/8/layout/chevron2"/>
    <dgm:cxn modelId="{1AF612CB-D13D-4687-A9ED-C5C0C127E746}" srcId="{8D1214F8-45AF-4B74-BD62-D2355CC78167}" destId="{82A0BEF7-D825-4F3B-9A1E-387C5FD4CFEC}" srcOrd="0" destOrd="0" parTransId="{3451687D-1C9B-482F-94C4-223CA6247DDB}" sibTransId="{4BE50D26-F2A3-436E-B94C-57DFD10DFF2E}"/>
    <dgm:cxn modelId="{FF2468D8-CC91-4C7C-8EA0-91A961481D10}" type="presOf" srcId="{E2834ED6-B1E9-433E-9F0C-2B52161C1844}" destId="{E908A878-5CE7-4B7E-9296-6DC790256DE0}" srcOrd="0" destOrd="0" presId="urn:microsoft.com/office/officeart/2005/8/layout/chevron2"/>
    <dgm:cxn modelId="{AAF8BDD9-5187-49EB-A1B9-B76317A1B3A6}" srcId="{F0C6D31F-61A1-4A04-9153-075C4639BD97}" destId="{C9B3A3CB-810A-40EB-9F74-657422D5BD13}" srcOrd="0" destOrd="0" parTransId="{16033E8E-DECE-4041-BA57-B85266BA9A07}" sibTransId="{EC006898-BCB5-4EBC-9C11-9227DDE155B9}"/>
    <dgm:cxn modelId="{B26C99E0-992E-45AB-80E8-A15AAC462F45}" type="presOf" srcId="{2F92C1F3-122F-42E8-9670-053AD3857E38}" destId="{FFC7DCD9-A776-460D-AE88-3C06C7BEA136}" srcOrd="0" destOrd="0" presId="urn:microsoft.com/office/officeart/2005/8/layout/chevron2"/>
    <dgm:cxn modelId="{777FACE7-A1A5-4176-9964-CFB89D54A62D}" srcId="{0185F9BE-FC44-4BEE-AF78-5BD7C6EF1A02}" destId="{942D0947-5983-46FE-A992-2597F3D7119C}" srcOrd="0" destOrd="0" parTransId="{30D4CC49-5F97-42D2-8D60-EF7689579C7F}" sibTransId="{D8D7228C-7690-4127-B83C-05CED3FA4274}"/>
    <dgm:cxn modelId="{878A06EE-8E5F-41EB-A203-FDD08F3F14F2}" type="presOf" srcId="{8D1214F8-45AF-4B74-BD62-D2355CC78167}" destId="{C5C3D61C-357A-4A9A-BC22-C7B2343D70E5}" srcOrd="0" destOrd="0" presId="urn:microsoft.com/office/officeart/2005/8/layout/chevron2"/>
    <dgm:cxn modelId="{98A737F4-0D75-4F63-8C90-D7092B58FEF3}" type="presOf" srcId="{43FC1B7C-DD78-4EA3-86B9-D876DAC5791F}" destId="{F5E719FE-C668-4B43-842B-A4021A27D7E9}" srcOrd="0" destOrd="0" presId="urn:microsoft.com/office/officeart/2005/8/layout/chevron2"/>
    <dgm:cxn modelId="{9F13AAF4-EBA4-4136-AE26-8BD922BB68D5}" type="presOf" srcId="{930C0B85-B7DE-47F7-A465-DA013711B401}" destId="{C716632C-0176-4EB6-B3C0-E70E453B037F}" srcOrd="0" destOrd="0" presId="urn:microsoft.com/office/officeart/2005/8/layout/chevron2"/>
    <dgm:cxn modelId="{8B2E3CA6-165F-4AD1-A10C-4589A42C7D50}" type="presParOf" srcId="{E908A878-5CE7-4B7E-9296-6DC790256DE0}" destId="{451074BC-AEDC-4BE3-AC5A-73AC39323A68}" srcOrd="0" destOrd="0" presId="urn:microsoft.com/office/officeart/2005/8/layout/chevron2"/>
    <dgm:cxn modelId="{B51E12BA-F8E4-4E65-A100-B65231CF4644}" type="presParOf" srcId="{451074BC-AEDC-4BE3-AC5A-73AC39323A68}" destId="{C5C3D61C-357A-4A9A-BC22-C7B2343D70E5}" srcOrd="0" destOrd="0" presId="urn:microsoft.com/office/officeart/2005/8/layout/chevron2"/>
    <dgm:cxn modelId="{104E4AF0-270D-41D0-A2F2-06B857EF259C}" type="presParOf" srcId="{451074BC-AEDC-4BE3-AC5A-73AC39323A68}" destId="{DCC882BF-5906-4191-82A8-C3DD3C1EC428}" srcOrd="1" destOrd="0" presId="urn:microsoft.com/office/officeart/2005/8/layout/chevron2"/>
    <dgm:cxn modelId="{043A9CA3-A7DE-4694-A5D5-26DF6D71342E}" type="presParOf" srcId="{E908A878-5CE7-4B7E-9296-6DC790256DE0}" destId="{56158EF4-8CA4-4B1B-97D1-F3128A4F2515}" srcOrd="1" destOrd="0" presId="urn:microsoft.com/office/officeart/2005/8/layout/chevron2"/>
    <dgm:cxn modelId="{2C684FA7-9ABD-4EAC-8151-4476416AEBA8}" type="presParOf" srcId="{E908A878-5CE7-4B7E-9296-6DC790256DE0}" destId="{54F046DC-0B03-4F46-BB8C-4FE4A3896ED5}" srcOrd="2" destOrd="0" presId="urn:microsoft.com/office/officeart/2005/8/layout/chevron2"/>
    <dgm:cxn modelId="{1FE45902-DAC3-4937-A606-969590C37D97}" type="presParOf" srcId="{54F046DC-0B03-4F46-BB8C-4FE4A3896ED5}" destId="{F5E719FE-C668-4B43-842B-A4021A27D7E9}" srcOrd="0" destOrd="0" presId="urn:microsoft.com/office/officeart/2005/8/layout/chevron2"/>
    <dgm:cxn modelId="{6EA9E1A0-1CFE-4811-A179-68FD42190AEB}" type="presParOf" srcId="{54F046DC-0B03-4F46-BB8C-4FE4A3896ED5}" destId="{FFC7DCD9-A776-460D-AE88-3C06C7BEA136}" srcOrd="1" destOrd="0" presId="urn:microsoft.com/office/officeart/2005/8/layout/chevron2"/>
    <dgm:cxn modelId="{B0ADA7CF-A58C-45A8-B808-860BD8CDD9A5}" type="presParOf" srcId="{E908A878-5CE7-4B7E-9296-6DC790256DE0}" destId="{09A5D11A-72B0-45D9-9E8D-B4BE8A575BF5}" srcOrd="3" destOrd="0" presId="urn:microsoft.com/office/officeart/2005/8/layout/chevron2"/>
    <dgm:cxn modelId="{4680C9BC-0A17-4342-9CD3-62EDA0EFBBDA}" type="presParOf" srcId="{E908A878-5CE7-4B7E-9296-6DC790256DE0}" destId="{B566E2DF-7222-45A2-948B-E09B626CA1FF}" srcOrd="4" destOrd="0" presId="urn:microsoft.com/office/officeart/2005/8/layout/chevron2"/>
    <dgm:cxn modelId="{A5A2F668-D791-43A9-807C-055A8130F22F}" type="presParOf" srcId="{B566E2DF-7222-45A2-948B-E09B626CA1FF}" destId="{C716632C-0176-4EB6-B3C0-E70E453B037F}" srcOrd="0" destOrd="0" presId="urn:microsoft.com/office/officeart/2005/8/layout/chevron2"/>
    <dgm:cxn modelId="{33BDB86B-0275-400A-8072-1C957E516C24}" type="presParOf" srcId="{B566E2DF-7222-45A2-948B-E09B626CA1FF}" destId="{96130FEC-2119-43A3-9FCE-62D5C71ACC9A}" srcOrd="1" destOrd="0" presId="urn:microsoft.com/office/officeart/2005/8/layout/chevron2"/>
    <dgm:cxn modelId="{6F90D88D-576B-4F64-9776-13DCFAE49ED7}" type="presParOf" srcId="{E908A878-5CE7-4B7E-9296-6DC790256DE0}" destId="{FF52570D-C5CC-4D98-9AC6-710CBAD12FB2}" srcOrd="5" destOrd="0" presId="urn:microsoft.com/office/officeart/2005/8/layout/chevron2"/>
    <dgm:cxn modelId="{8C4D502B-06C2-4781-BCCD-71AA045E3119}" type="presParOf" srcId="{E908A878-5CE7-4B7E-9296-6DC790256DE0}" destId="{75D1E81A-2C57-4DF5-BE8E-928820ABC37C}" srcOrd="6" destOrd="0" presId="urn:microsoft.com/office/officeart/2005/8/layout/chevron2"/>
    <dgm:cxn modelId="{60DC7DFE-F1A1-4139-A51E-A1E5556AD054}" type="presParOf" srcId="{75D1E81A-2C57-4DF5-BE8E-928820ABC37C}" destId="{985AEA27-6AA6-4B46-B636-6C7B90F21BAA}" srcOrd="0" destOrd="0" presId="urn:microsoft.com/office/officeart/2005/8/layout/chevron2"/>
    <dgm:cxn modelId="{A7BCC69A-309A-48EC-9346-60E8F4094CC9}" type="presParOf" srcId="{75D1E81A-2C57-4DF5-BE8E-928820ABC37C}" destId="{66F779A6-D22E-4144-AFF8-6B6C6ECE5609}" srcOrd="1" destOrd="0" presId="urn:microsoft.com/office/officeart/2005/8/layout/chevron2"/>
    <dgm:cxn modelId="{7C7D10C0-6FB4-410E-9175-8CA17323814A}" type="presParOf" srcId="{E908A878-5CE7-4B7E-9296-6DC790256DE0}" destId="{A8BED7CA-4F42-4EE2-BF10-FC94E30AC6DA}" srcOrd="7" destOrd="0" presId="urn:microsoft.com/office/officeart/2005/8/layout/chevron2"/>
    <dgm:cxn modelId="{13D753B1-47E8-462B-A079-0F42839FC898}" type="presParOf" srcId="{E908A878-5CE7-4B7E-9296-6DC790256DE0}" destId="{67DB5FB3-7E64-40DE-9962-F0DD35F882D1}" srcOrd="8" destOrd="0" presId="urn:microsoft.com/office/officeart/2005/8/layout/chevron2"/>
    <dgm:cxn modelId="{5C716DD6-16E7-41F1-BC99-884ACF0F035B}" type="presParOf" srcId="{67DB5FB3-7E64-40DE-9962-F0DD35F882D1}" destId="{F329E57B-E4B4-4800-978E-0FF533E17F8B}" srcOrd="0" destOrd="0" presId="urn:microsoft.com/office/officeart/2005/8/layout/chevron2"/>
    <dgm:cxn modelId="{0A138196-ACB8-4C26-A9C6-601AC0F99609}" type="presParOf" srcId="{67DB5FB3-7E64-40DE-9962-F0DD35F882D1}" destId="{5F1AA602-3A0A-4CA3-8290-E14BAB193227}"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C3D61C-357A-4A9A-BC22-C7B2343D70E5}">
      <dsp:nvSpPr>
        <dsp:cNvPr id="0" name=""/>
        <dsp:cNvSpPr/>
      </dsp:nvSpPr>
      <dsp:spPr>
        <a:xfrm rot="5400000">
          <a:off x="6878054" y="132476"/>
          <a:ext cx="872876" cy="611013"/>
        </a:xfrm>
        <a:prstGeom prst="chevron">
          <a:avLst/>
        </a:prstGeom>
        <a:gradFill rotWithShape="0">
          <a:gsLst>
            <a:gs pos="0">
              <a:srgbClr val="BBE0E3">
                <a:hueOff val="0"/>
                <a:satOff val="0"/>
                <a:lumOff val="0"/>
                <a:alphaOff val="0"/>
                <a:shade val="51000"/>
                <a:satMod val="130000"/>
              </a:srgbClr>
            </a:gs>
            <a:gs pos="80000">
              <a:srgbClr val="BBE0E3">
                <a:hueOff val="0"/>
                <a:satOff val="0"/>
                <a:lumOff val="0"/>
                <a:alphaOff val="0"/>
                <a:shade val="93000"/>
                <a:satMod val="130000"/>
              </a:srgbClr>
            </a:gs>
            <a:gs pos="100000">
              <a:srgbClr val="BBE0E3">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rtl="1">
            <a:lnSpc>
              <a:spcPct val="90000"/>
            </a:lnSpc>
            <a:spcBef>
              <a:spcPct val="0"/>
            </a:spcBef>
            <a:spcAft>
              <a:spcPct val="35000"/>
            </a:spcAft>
            <a:buNone/>
          </a:pPr>
          <a:endParaRPr lang="en-US" sz="1800" b="1" kern="1200" dirty="0">
            <a:solidFill>
              <a:srgbClr val="FFFFFF"/>
            </a:solidFill>
            <a:latin typeface="Arial"/>
            <a:ea typeface="+mn-ea"/>
            <a:cs typeface="B Titr" pitchFamily="2" charset="-78"/>
          </a:endParaRPr>
        </a:p>
      </dsp:txBody>
      <dsp:txXfrm rot="-5400000">
        <a:off x="7008986" y="307052"/>
        <a:ext cx="611013" cy="261863"/>
      </dsp:txXfrm>
    </dsp:sp>
    <dsp:sp modelId="{DCC882BF-5906-4191-82A8-C3DD3C1EC428}">
      <dsp:nvSpPr>
        <dsp:cNvPr id="0" name=""/>
        <dsp:cNvSpPr/>
      </dsp:nvSpPr>
      <dsp:spPr>
        <a:xfrm rot="16200000">
          <a:off x="3220808" y="-3220808"/>
          <a:ext cx="567370" cy="7008986"/>
        </a:xfrm>
        <a:prstGeom prst="round2SameRect">
          <a:avLst/>
        </a:prstGeom>
        <a:solidFill>
          <a:srgbClr val="FFFFFF">
            <a:alpha val="90000"/>
            <a:hueOff val="0"/>
            <a:satOff val="0"/>
            <a:lumOff val="0"/>
            <a:alphaOff val="0"/>
          </a:srgbClr>
        </a:solidFill>
        <a:ln w="9525" cap="flat" cmpd="sng" algn="ctr">
          <a:solidFill>
            <a:srgbClr val="BBE0E3">
              <a:hueOff val="0"/>
              <a:satOff val="0"/>
              <a:lumOff val="0"/>
              <a:alphaOff val="0"/>
            </a:srgbClr>
          </a:solidFill>
          <a:prstDash val="solid"/>
          <a:miter lim="800000"/>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rgbClr val="FFFFFF"/>
          </a:contourClr>
        </a:sp3d>
      </dsp:spPr>
      <dsp:style>
        <a:lnRef idx="1">
          <a:scrgbClr r="0" g="0" b="0"/>
        </a:lnRef>
        <a:fillRef idx="1">
          <a:scrgbClr r="0" g="0" b="0"/>
        </a:fillRef>
        <a:effectRef idx="2">
          <a:scrgbClr r="0" g="0" b="0"/>
        </a:effectRef>
        <a:fontRef idx="minor"/>
      </dsp:style>
      <dsp:txBody>
        <a:bodyPr spcFirstLastPara="0" vert="horz" wrap="square" lIns="10160" tIns="10160" rIns="113792" bIns="10160" numCol="1" spcCol="1270" anchor="ctr" anchorCtr="0">
          <a:noAutofit/>
        </a:bodyPr>
        <a:lstStyle/>
        <a:p>
          <a:pPr marL="171450" lvl="1" indent="-171450" algn="r" defTabSz="711200" rtl="1">
            <a:lnSpc>
              <a:spcPct val="90000"/>
            </a:lnSpc>
            <a:spcBef>
              <a:spcPct val="0"/>
            </a:spcBef>
            <a:spcAft>
              <a:spcPct val="15000"/>
            </a:spcAft>
            <a:buChar char="•"/>
          </a:pPr>
          <a:r>
            <a:rPr lang="fa-IR" sz="1600" b="1" u="sng" kern="1200" dirty="0">
              <a:solidFill>
                <a:srgbClr val="CC9900"/>
              </a:solidFill>
              <a:effectLst>
                <a:outerShdw blurRad="38100" dist="38100" dir="2700000" algn="tl">
                  <a:srgbClr val="000000">
                    <a:alpha val="43137"/>
                  </a:srgbClr>
                </a:outerShdw>
              </a:effectLst>
              <a:latin typeface="Arial"/>
              <a:cs typeface="B Titr" pitchFamily="2" charset="-78"/>
            </a:rPr>
            <a:t>احکام قانونی مندرج در قانون بودجه سال 1402 کل کشور</a:t>
          </a:r>
          <a:endParaRPr lang="en-US" sz="1600" b="1" u="sng" kern="1200" dirty="0">
            <a:solidFill>
              <a:srgbClr val="CC9900"/>
            </a:solidFill>
            <a:effectLst>
              <a:outerShdw blurRad="38100" dist="38100" dir="2700000" algn="tl">
                <a:srgbClr val="000000">
                  <a:alpha val="43137"/>
                </a:srgbClr>
              </a:outerShdw>
            </a:effectLst>
            <a:latin typeface="Arial"/>
            <a:cs typeface="B Titr" pitchFamily="2" charset="-78"/>
          </a:endParaRPr>
        </a:p>
      </dsp:txBody>
      <dsp:txXfrm rot="5400000">
        <a:off x="27698" y="27696"/>
        <a:ext cx="6981289" cy="511976"/>
      </dsp:txXfrm>
    </dsp:sp>
    <dsp:sp modelId="{F5E719FE-C668-4B43-842B-A4021A27D7E9}">
      <dsp:nvSpPr>
        <dsp:cNvPr id="0" name=""/>
        <dsp:cNvSpPr/>
      </dsp:nvSpPr>
      <dsp:spPr>
        <a:xfrm rot="5400000">
          <a:off x="6878054" y="885034"/>
          <a:ext cx="872876" cy="611013"/>
        </a:xfrm>
        <a:prstGeom prst="chevron">
          <a:avLst/>
        </a:prstGeom>
        <a:gradFill rotWithShape="0">
          <a:gsLst>
            <a:gs pos="0">
              <a:srgbClr val="BBE0E3">
                <a:hueOff val="0"/>
                <a:satOff val="0"/>
                <a:lumOff val="0"/>
                <a:alphaOff val="0"/>
                <a:shade val="51000"/>
                <a:satMod val="130000"/>
              </a:srgbClr>
            </a:gs>
            <a:gs pos="80000">
              <a:srgbClr val="BBE0E3">
                <a:hueOff val="0"/>
                <a:satOff val="0"/>
                <a:lumOff val="0"/>
                <a:alphaOff val="0"/>
                <a:shade val="93000"/>
                <a:satMod val="130000"/>
              </a:srgbClr>
            </a:gs>
            <a:gs pos="100000">
              <a:srgbClr val="BBE0E3">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rtl="1">
            <a:lnSpc>
              <a:spcPct val="90000"/>
            </a:lnSpc>
            <a:spcBef>
              <a:spcPct val="0"/>
            </a:spcBef>
            <a:spcAft>
              <a:spcPct val="35000"/>
            </a:spcAft>
            <a:buNone/>
          </a:pPr>
          <a:endParaRPr lang="en-US" sz="1800" b="1" kern="1200" dirty="0">
            <a:solidFill>
              <a:srgbClr val="FFFFFF"/>
            </a:solidFill>
            <a:latin typeface="Arial"/>
            <a:ea typeface="+mn-ea"/>
            <a:cs typeface="B Titr" pitchFamily="2" charset="-78"/>
          </a:endParaRPr>
        </a:p>
      </dsp:txBody>
      <dsp:txXfrm rot="-5400000">
        <a:off x="7008986" y="1059610"/>
        <a:ext cx="611013" cy="261863"/>
      </dsp:txXfrm>
    </dsp:sp>
    <dsp:sp modelId="{FFC7DCD9-A776-460D-AE88-3C06C7BEA136}">
      <dsp:nvSpPr>
        <dsp:cNvPr id="0" name=""/>
        <dsp:cNvSpPr/>
      </dsp:nvSpPr>
      <dsp:spPr>
        <a:xfrm rot="16200000">
          <a:off x="3220808" y="-2466704"/>
          <a:ext cx="567370" cy="7008986"/>
        </a:xfrm>
        <a:prstGeom prst="round2SameRect">
          <a:avLst/>
        </a:prstGeom>
        <a:solidFill>
          <a:srgbClr val="FFFFFF">
            <a:alpha val="90000"/>
            <a:hueOff val="0"/>
            <a:satOff val="0"/>
            <a:lumOff val="0"/>
            <a:alphaOff val="0"/>
          </a:srgbClr>
        </a:solidFill>
        <a:ln w="9525" cap="flat" cmpd="sng" algn="ctr">
          <a:solidFill>
            <a:srgbClr val="BBE0E3">
              <a:hueOff val="0"/>
              <a:satOff val="0"/>
              <a:lumOff val="0"/>
              <a:alphaOff val="0"/>
            </a:srgbClr>
          </a:solidFill>
          <a:prstDash val="solid"/>
          <a:miter lim="800000"/>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rgbClr val="FFFFFF"/>
          </a:contourClr>
        </a:sp3d>
      </dsp:spPr>
      <dsp:style>
        <a:lnRef idx="1">
          <a:scrgbClr r="0" g="0" b="0"/>
        </a:lnRef>
        <a:fillRef idx="1">
          <a:scrgbClr r="0" g="0" b="0"/>
        </a:fillRef>
        <a:effectRef idx="2">
          <a:scrgbClr r="0" g="0" b="0"/>
        </a:effectRef>
        <a:fontRef idx="minor"/>
      </dsp:style>
      <dsp:txBody>
        <a:bodyPr spcFirstLastPara="0" vert="horz" wrap="square" lIns="10160" tIns="10160" rIns="113792" bIns="10160" numCol="1" spcCol="1270" anchor="ctr" anchorCtr="0">
          <a:noAutofit/>
        </a:bodyPr>
        <a:lstStyle/>
        <a:p>
          <a:pPr marL="171450" lvl="1" indent="-171450" algn="r" defTabSz="711200" rtl="1">
            <a:lnSpc>
              <a:spcPct val="90000"/>
            </a:lnSpc>
            <a:spcBef>
              <a:spcPct val="0"/>
            </a:spcBef>
            <a:spcAft>
              <a:spcPct val="15000"/>
            </a:spcAft>
            <a:buChar char="•"/>
          </a:pPr>
          <a:r>
            <a:rPr lang="fa-IR" sz="1600" b="1" kern="1200" dirty="0">
              <a:solidFill>
                <a:schemeClr val="tx1"/>
              </a:solidFill>
              <a:effectLst>
                <a:outerShdw blurRad="38100" dist="38100" dir="2700000" algn="tl">
                  <a:srgbClr val="000000">
                    <a:alpha val="43137"/>
                  </a:srgbClr>
                </a:outerShdw>
              </a:effectLst>
              <a:latin typeface="Arial"/>
              <a:cs typeface="B Titr" pitchFamily="2" charset="-78"/>
              <a:hlinkClick xmlns:r="http://schemas.openxmlformats.org/officeDocument/2006/relationships" r:id="" action="ppaction://hlinksldjump"/>
            </a:rPr>
            <a:t>آیین نامه اجرایی</a:t>
          </a:r>
          <a:endParaRPr lang="en-US" sz="1600" kern="1200" dirty="0">
            <a:solidFill>
              <a:schemeClr val="tx1"/>
            </a:solidFill>
            <a:effectLst>
              <a:outerShdw blurRad="38100" dist="38100" dir="2700000" algn="tl">
                <a:srgbClr val="000000">
                  <a:alpha val="43137"/>
                </a:srgbClr>
              </a:outerShdw>
            </a:effectLst>
            <a:latin typeface="Arial"/>
            <a:ea typeface="+mn-ea"/>
            <a:cs typeface="Arial"/>
          </a:endParaRPr>
        </a:p>
      </dsp:txBody>
      <dsp:txXfrm rot="5400000">
        <a:off x="27698" y="781800"/>
        <a:ext cx="6981289" cy="511976"/>
      </dsp:txXfrm>
    </dsp:sp>
    <dsp:sp modelId="{C716632C-0176-4EB6-B3C0-E70E453B037F}">
      <dsp:nvSpPr>
        <dsp:cNvPr id="0" name=""/>
        <dsp:cNvSpPr/>
      </dsp:nvSpPr>
      <dsp:spPr>
        <a:xfrm rot="5400000">
          <a:off x="6878054" y="1637593"/>
          <a:ext cx="872876" cy="611013"/>
        </a:xfrm>
        <a:prstGeom prst="chevron">
          <a:avLst/>
        </a:prstGeom>
        <a:gradFill rotWithShape="0">
          <a:gsLst>
            <a:gs pos="0">
              <a:srgbClr val="BBE0E3">
                <a:hueOff val="0"/>
                <a:satOff val="0"/>
                <a:lumOff val="0"/>
                <a:alphaOff val="0"/>
                <a:shade val="51000"/>
                <a:satMod val="130000"/>
              </a:srgbClr>
            </a:gs>
            <a:gs pos="80000">
              <a:srgbClr val="BBE0E3">
                <a:hueOff val="0"/>
                <a:satOff val="0"/>
                <a:lumOff val="0"/>
                <a:alphaOff val="0"/>
                <a:shade val="93000"/>
                <a:satMod val="130000"/>
              </a:srgbClr>
            </a:gs>
            <a:gs pos="100000">
              <a:srgbClr val="BBE0E3">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rtl="1">
            <a:lnSpc>
              <a:spcPct val="90000"/>
            </a:lnSpc>
            <a:spcBef>
              <a:spcPct val="0"/>
            </a:spcBef>
            <a:spcAft>
              <a:spcPct val="35000"/>
            </a:spcAft>
            <a:buNone/>
          </a:pPr>
          <a:endParaRPr lang="en-US" sz="1800" b="1" kern="1200" dirty="0">
            <a:solidFill>
              <a:srgbClr val="FFFFFF"/>
            </a:solidFill>
            <a:latin typeface="Arial"/>
            <a:ea typeface="+mn-ea"/>
            <a:cs typeface="B Titr" pitchFamily="2" charset="-78"/>
          </a:endParaRPr>
        </a:p>
      </dsp:txBody>
      <dsp:txXfrm rot="-5400000">
        <a:off x="7008986" y="1812169"/>
        <a:ext cx="611013" cy="261863"/>
      </dsp:txXfrm>
    </dsp:sp>
    <dsp:sp modelId="{96130FEC-2119-43A3-9FCE-62D5C71ACC9A}">
      <dsp:nvSpPr>
        <dsp:cNvPr id="0" name=""/>
        <dsp:cNvSpPr/>
      </dsp:nvSpPr>
      <dsp:spPr>
        <a:xfrm rot="16200000">
          <a:off x="3220808" y="-1714146"/>
          <a:ext cx="567370" cy="7008986"/>
        </a:xfrm>
        <a:prstGeom prst="round2SameRect">
          <a:avLst/>
        </a:prstGeom>
        <a:solidFill>
          <a:srgbClr val="FFFFFF">
            <a:alpha val="90000"/>
            <a:hueOff val="0"/>
            <a:satOff val="0"/>
            <a:lumOff val="0"/>
            <a:alphaOff val="0"/>
          </a:srgbClr>
        </a:solidFill>
        <a:ln w="9525" cap="flat" cmpd="sng" algn="ctr">
          <a:solidFill>
            <a:srgbClr val="BBE0E3">
              <a:hueOff val="0"/>
              <a:satOff val="0"/>
              <a:lumOff val="0"/>
              <a:alphaOff val="0"/>
            </a:srgbClr>
          </a:solidFill>
          <a:prstDash val="solid"/>
          <a:miter lim="800000"/>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rgbClr val="FFFFFF"/>
          </a:contourClr>
        </a:sp3d>
      </dsp:spPr>
      <dsp:style>
        <a:lnRef idx="1">
          <a:scrgbClr r="0" g="0" b="0"/>
        </a:lnRef>
        <a:fillRef idx="1">
          <a:scrgbClr r="0" g="0" b="0"/>
        </a:fillRef>
        <a:effectRef idx="2">
          <a:scrgbClr r="0" g="0" b="0"/>
        </a:effectRef>
        <a:fontRef idx="minor"/>
      </dsp:style>
      <dsp:txBody>
        <a:bodyPr spcFirstLastPara="0" vert="horz" wrap="square" lIns="10160" tIns="10160" rIns="113792" bIns="10160" numCol="1" spcCol="1270" anchor="ctr" anchorCtr="0">
          <a:noAutofit/>
        </a:bodyPr>
        <a:lstStyle/>
        <a:p>
          <a:pPr marL="171450" lvl="1" indent="-171450" algn="r" defTabSz="711200" rtl="1">
            <a:lnSpc>
              <a:spcPct val="90000"/>
            </a:lnSpc>
            <a:spcBef>
              <a:spcPct val="0"/>
            </a:spcBef>
            <a:spcAft>
              <a:spcPct val="15000"/>
            </a:spcAft>
            <a:buChar char="•"/>
          </a:pPr>
          <a:r>
            <a:rPr lang="fa-IR" sz="1600" b="1" kern="1200" dirty="0">
              <a:effectLst>
                <a:outerShdw blurRad="38100" dist="38100" dir="2700000" algn="tl">
                  <a:srgbClr val="000000">
                    <a:alpha val="43137"/>
                  </a:srgbClr>
                </a:outerShdw>
              </a:effectLst>
              <a:latin typeface="Arial"/>
              <a:cs typeface="B Titr" pitchFamily="2" charset="-78"/>
              <a:hlinkClick xmlns:r="http://schemas.openxmlformats.org/officeDocument/2006/relationships" r:id="" action="ppaction://hlinksldjump"/>
            </a:rPr>
            <a:t>بخشنامه انتشار</a:t>
          </a:r>
          <a:endParaRPr lang="en-US" sz="1600" kern="1200" dirty="0">
            <a:solidFill>
              <a:srgbClr val="000000">
                <a:hueOff val="0"/>
                <a:satOff val="0"/>
                <a:lumOff val="0"/>
                <a:alphaOff val="0"/>
              </a:srgbClr>
            </a:solidFill>
            <a:effectLst>
              <a:outerShdw blurRad="38100" dist="38100" dir="2700000" algn="tl">
                <a:srgbClr val="000000">
                  <a:alpha val="43137"/>
                </a:srgbClr>
              </a:outerShdw>
            </a:effectLst>
            <a:latin typeface="Arial"/>
            <a:ea typeface="+mn-ea"/>
            <a:cs typeface="Arial"/>
          </a:endParaRPr>
        </a:p>
      </dsp:txBody>
      <dsp:txXfrm rot="5400000">
        <a:off x="27698" y="1534358"/>
        <a:ext cx="6981289" cy="511976"/>
      </dsp:txXfrm>
    </dsp:sp>
    <dsp:sp modelId="{985AEA27-6AA6-4B46-B636-6C7B90F21BAA}">
      <dsp:nvSpPr>
        <dsp:cNvPr id="0" name=""/>
        <dsp:cNvSpPr/>
      </dsp:nvSpPr>
      <dsp:spPr>
        <a:xfrm rot="5400000">
          <a:off x="6878054" y="2390151"/>
          <a:ext cx="872876" cy="611013"/>
        </a:xfrm>
        <a:prstGeom prst="chevron">
          <a:avLst/>
        </a:prstGeom>
        <a:gradFill rotWithShape="0">
          <a:gsLst>
            <a:gs pos="0">
              <a:srgbClr val="BBE0E3">
                <a:hueOff val="0"/>
                <a:satOff val="0"/>
                <a:lumOff val="0"/>
                <a:alphaOff val="0"/>
                <a:shade val="51000"/>
                <a:satMod val="130000"/>
              </a:srgbClr>
            </a:gs>
            <a:gs pos="80000">
              <a:srgbClr val="BBE0E3">
                <a:hueOff val="0"/>
                <a:satOff val="0"/>
                <a:lumOff val="0"/>
                <a:alphaOff val="0"/>
                <a:shade val="93000"/>
                <a:satMod val="130000"/>
              </a:srgbClr>
            </a:gs>
            <a:gs pos="100000">
              <a:srgbClr val="BBE0E3">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rtl="1">
            <a:lnSpc>
              <a:spcPct val="90000"/>
            </a:lnSpc>
            <a:spcBef>
              <a:spcPct val="0"/>
            </a:spcBef>
            <a:spcAft>
              <a:spcPct val="35000"/>
            </a:spcAft>
            <a:buNone/>
          </a:pPr>
          <a:endParaRPr lang="en-US" sz="1800" b="1" kern="1200" dirty="0">
            <a:solidFill>
              <a:srgbClr val="FFFFFF"/>
            </a:solidFill>
            <a:latin typeface="Arial"/>
            <a:ea typeface="+mn-ea"/>
            <a:cs typeface="B Titr" pitchFamily="2" charset="-78"/>
          </a:endParaRPr>
        </a:p>
      </dsp:txBody>
      <dsp:txXfrm rot="-5400000">
        <a:off x="7008986" y="2564727"/>
        <a:ext cx="611013" cy="261863"/>
      </dsp:txXfrm>
    </dsp:sp>
    <dsp:sp modelId="{66F779A6-D22E-4144-AFF8-6B6C6ECE5609}">
      <dsp:nvSpPr>
        <dsp:cNvPr id="0" name=""/>
        <dsp:cNvSpPr/>
      </dsp:nvSpPr>
      <dsp:spPr>
        <a:xfrm rot="16200000">
          <a:off x="3220808" y="-961588"/>
          <a:ext cx="567370" cy="7008986"/>
        </a:xfrm>
        <a:prstGeom prst="round2SameRect">
          <a:avLst/>
        </a:prstGeom>
        <a:solidFill>
          <a:srgbClr val="FFFFFF">
            <a:alpha val="90000"/>
            <a:hueOff val="0"/>
            <a:satOff val="0"/>
            <a:lumOff val="0"/>
            <a:alphaOff val="0"/>
          </a:srgbClr>
        </a:solidFill>
        <a:ln w="9525" cap="flat" cmpd="sng" algn="ctr">
          <a:solidFill>
            <a:srgbClr val="BBE0E3">
              <a:hueOff val="0"/>
              <a:satOff val="0"/>
              <a:lumOff val="0"/>
              <a:alphaOff val="0"/>
            </a:srgbClr>
          </a:solidFill>
          <a:prstDash val="solid"/>
          <a:miter lim="800000"/>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rgbClr val="FFFFFF"/>
          </a:contourClr>
        </a:sp3d>
      </dsp:spPr>
      <dsp:style>
        <a:lnRef idx="1">
          <a:scrgbClr r="0" g="0" b="0"/>
        </a:lnRef>
        <a:fillRef idx="1">
          <a:scrgbClr r="0" g="0" b="0"/>
        </a:fillRef>
        <a:effectRef idx="2">
          <a:scrgbClr r="0" g="0" b="0"/>
        </a:effectRef>
        <a:fontRef idx="minor"/>
      </dsp:style>
      <dsp:txBody>
        <a:bodyPr spcFirstLastPara="0" vert="horz" wrap="square" lIns="10160" tIns="10160" rIns="113792" bIns="10160" numCol="1" spcCol="1270" anchor="ctr" anchorCtr="0">
          <a:noAutofit/>
        </a:bodyPr>
        <a:lstStyle/>
        <a:p>
          <a:pPr marL="171450" lvl="1" indent="-171450" algn="r" defTabSz="711200" rtl="1">
            <a:lnSpc>
              <a:spcPct val="90000"/>
            </a:lnSpc>
            <a:spcBef>
              <a:spcPct val="0"/>
            </a:spcBef>
            <a:spcAft>
              <a:spcPct val="15000"/>
            </a:spcAft>
            <a:buChar char="•"/>
          </a:pPr>
          <a:r>
            <a:rPr lang="fa-IR" sz="1600" b="1" kern="1200" dirty="0">
              <a:effectLst>
                <a:outerShdw blurRad="38100" dist="38100" dir="2700000" algn="tl">
                  <a:srgbClr val="000000">
                    <a:alpha val="43137"/>
                  </a:srgbClr>
                </a:outerShdw>
              </a:effectLst>
              <a:latin typeface="Arial"/>
              <a:cs typeface="B Titr" pitchFamily="2" charset="-78"/>
              <a:hlinkClick xmlns:r="http://schemas.openxmlformats.org/officeDocument/2006/relationships" r:id="" action="ppaction://hlinksldjump"/>
            </a:rPr>
            <a:t>سایت مرکز و نرم افزار سخن</a:t>
          </a:r>
          <a:endParaRPr lang="en-US" sz="1600" kern="1200" dirty="0">
            <a:solidFill>
              <a:srgbClr val="000000">
                <a:hueOff val="0"/>
                <a:satOff val="0"/>
                <a:lumOff val="0"/>
                <a:alphaOff val="0"/>
              </a:srgbClr>
            </a:solidFill>
            <a:effectLst>
              <a:outerShdw blurRad="38100" dist="38100" dir="2700000" algn="tl">
                <a:srgbClr val="000000">
                  <a:alpha val="43137"/>
                </a:srgbClr>
              </a:outerShdw>
            </a:effectLst>
            <a:latin typeface="Arial"/>
            <a:ea typeface="+mn-ea"/>
            <a:cs typeface="Arial"/>
          </a:endParaRPr>
        </a:p>
      </dsp:txBody>
      <dsp:txXfrm rot="5400000">
        <a:off x="27698" y="2286916"/>
        <a:ext cx="6981289" cy="511976"/>
      </dsp:txXfrm>
    </dsp:sp>
    <dsp:sp modelId="{F329E57B-E4B4-4800-978E-0FF533E17F8B}">
      <dsp:nvSpPr>
        <dsp:cNvPr id="0" name=""/>
        <dsp:cNvSpPr/>
      </dsp:nvSpPr>
      <dsp:spPr>
        <a:xfrm rot="5400000">
          <a:off x="6878054" y="3142709"/>
          <a:ext cx="872876" cy="611013"/>
        </a:xfrm>
        <a:prstGeom prst="chevron">
          <a:avLst/>
        </a:prstGeom>
        <a:gradFill rotWithShape="0">
          <a:gsLst>
            <a:gs pos="0">
              <a:srgbClr val="BBE0E3">
                <a:hueOff val="0"/>
                <a:satOff val="0"/>
                <a:lumOff val="0"/>
                <a:alphaOff val="0"/>
                <a:shade val="51000"/>
                <a:satMod val="130000"/>
              </a:srgbClr>
            </a:gs>
            <a:gs pos="80000">
              <a:srgbClr val="BBE0E3">
                <a:hueOff val="0"/>
                <a:satOff val="0"/>
                <a:lumOff val="0"/>
                <a:alphaOff val="0"/>
                <a:shade val="93000"/>
                <a:satMod val="130000"/>
              </a:srgbClr>
            </a:gs>
            <a:gs pos="100000">
              <a:srgbClr val="BBE0E3">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rtl="1">
            <a:lnSpc>
              <a:spcPct val="90000"/>
            </a:lnSpc>
            <a:spcBef>
              <a:spcPct val="0"/>
            </a:spcBef>
            <a:spcAft>
              <a:spcPct val="35000"/>
            </a:spcAft>
            <a:buNone/>
          </a:pPr>
          <a:endParaRPr lang="en-US" sz="1800" b="1" kern="1200" dirty="0">
            <a:solidFill>
              <a:srgbClr val="FFFFFF"/>
            </a:solidFill>
            <a:latin typeface="Arial"/>
            <a:ea typeface="+mn-ea"/>
            <a:cs typeface="B Titr" pitchFamily="2" charset="-78"/>
          </a:endParaRPr>
        </a:p>
      </dsp:txBody>
      <dsp:txXfrm rot="-5400000">
        <a:off x="7008986" y="3317285"/>
        <a:ext cx="611013" cy="261863"/>
      </dsp:txXfrm>
    </dsp:sp>
    <dsp:sp modelId="{5F1AA602-3A0A-4CA3-8290-E14BAB193227}">
      <dsp:nvSpPr>
        <dsp:cNvPr id="0" name=""/>
        <dsp:cNvSpPr/>
      </dsp:nvSpPr>
      <dsp:spPr>
        <a:xfrm rot="16200000">
          <a:off x="3220808" y="-209030"/>
          <a:ext cx="567370" cy="7008986"/>
        </a:xfrm>
        <a:prstGeom prst="round2SameRect">
          <a:avLst/>
        </a:prstGeom>
        <a:solidFill>
          <a:srgbClr val="FFFFFF">
            <a:alpha val="90000"/>
            <a:hueOff val="0"/>
            <a:satOff val="0"/>
            <a:lumOff val="0"/>
            <a:alphaOff val="0"/>
          </a:srgbClr>
        </a:solidFill>
        <a:ln w="9525" cap="flat" cmpd="sng" algn="ctr">
          <a:solidFill>
            <a:srgbClr val="BBE0E3">
              <a:hueOff val="0"/>
              <a:satOff val="0"/>
              <a:lumOff val="0"/>
              <a:alphaOff val="0"/>
            </a:srgbClr>
          </a:solidFill>
          <a:prstDash val="solid"/>
          <a:miter lim="800000"/>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rgbClr val="FFFFFF"/>
          </a:contourClr>
        </a:sp3d>
      </dsp:spPr>
      <dsp:style>
        <a:lnRef idx="1">
          <a:scrgbClr r="0" g="0" b="0"/>
        </a:lnRef>
        <a:fillRef idx="1">
          <a:scrgbClr r="0" g="0" b="0"/>
        </a:fillRef>
        <a:effectRef idx="2">
          <a:scrgbClr r="0" g="0" b="0"/>
        </a:effectRef>
        <a:fontRef idx="minor"/>
      </dsp:style>
      <dsp:txBody>
        <a:bodyPr spcFirstLastPara="0" vert="horz" wrap="square" lIns="10160" tIns="10160" rIns="113792" bIns="10160" numCol="1" spcCol="1270" anchor="ctr" anchorCtr="0">
          <a:noAutofit/>
        </a:bodyPr>
        <a:lstStyle/>
        <a:p>
          <a:pPr marL="171450" lvl="1" indent="-171450" algn="r" defTabSz="711200" rtl="1">
            <a:lnSpc>
              <a:spcPct val="90000"/>
            </a:lnSpc>
            <a:spcBef>
              <a:spcPct val="0"/>
            </a:spcBef>
            <a:spcAft>
              <a:spcPct val="15000"/>
            </a:spcAft>
            <a:buChar char="•"/>
          </a:pPr>
          <a:r>
            <a:rPr lang="fa-IR" sz="1600" b="0" kern="1200" dirty="0">
              <a:effectLst>
                <a:outerShdw blurRad="38100" dist="38100" dir="2700000" algn="tl">
                  <a:srgbClr val="000000">
                    <a:alpha val="43137"/>
                  </a:srgbClr>
                </a:outerShdw>
              </a:effectLst>
              <a:latin typeface="Arial"/>
              <a:cs typeface="B Titr" pitchFamily="2" charset="-78"/>
              <a:hlinkClick xmlns:r="http://schemas.openxmlformats.org/officeDocument/2006/relationships" r:id="" action="ppaction://hlinksldjump"/>
            </a:rPr>
            <a:t>راهنمای کار با ماژول اسناد خزانه اسلامی </a:t>
          </a:r>
          <a:endParaRPr lang="en-US" sz="1600" b="0" kern="1200" dirty="0">
            <a:solidFill>
              <a:srgbClr val="000000">
                <a:hueOff val="0"/>
                <a:satOff val="0"/>
                <a:lumOff val="0"/>
                <a:alphaOff val="0"/>
              </a:srgbClr>
            </a:solidFill>
            <a:effectLst>
              <a:outerShdw blurRad="38100" dist="38100" dir="2700000" algn="tl">
                <a:srgbClr val="000000">
                  <a:alpha val="43137"/>
                </a:srgbClr>
              </a:outerShdw>
            </a:effectLst>
            <a:latin typeface="Arial"/>
            <a:ea typeface="+mn-ea"/>
            <a:cs typeface="Arial"/>
          </a:endParaRPr>
        </a:p>
      </dsp:txBody>
      <dsp:txXfrm rot="5400000">
        <a:off x="27698" y="3039474"/>
        <a:ext cx="6981289" cy="511976"/>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14DC00-526F-4218-9AF7-C96BCB3B4542}" type="datetimeFigureOut">
              <a:rPr lang="en-US" smtClean="0"/>
              <a:t>7/24/2023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D5CEFD8-90FB-4932-8608-CF1C0AC3D6EB}" type="slidenum">
              <a:rPr lang="en-US" smtClean="0"/>
              <a:t>‹#›</a:t>
            </a:fld>
            <a:endParaRPr lang="en-US"/>
          </a:p>
        </p:txBody>
      </p:sp>
    </p:spTree>
    <p:extLst>
      <p:ext uri="{BB962C8B-B14F-4D97-AF65-F5344CB8AC3E}">
        <p14:creationId xmlns:p14="http://schemas.microsoft.com/office/powerpoint/2010/main" val="37632024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 /><Relationship Id="rId1" Type="http://schemas.openxmlformats.org/officeDocument/2006/relationships/notesMaster" Target="../notesMasters/notesMaster1.xml" /></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 /><Relationship Id="rId1" Type="http://schemas.openxmlformats.org/officeDocument/2006/relationships/notesMaster" Target="../notesMasters/notesMaster1.xml" /></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 /><Relationship Id="rId1" Type="http://schemas.openxmlformats.org/officeDocument/2006/relationships/notesMaster" Target="../notesMasters/notesMaster1.xml" /></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 /><Relationship Id="rId1" Type="http://schemas.openxmlformats.org/officeDocument/2006/relationships/notesMaster" Target="../notesMasters/notesMaster1.xml" /></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 /><Relationship Id="rId1" Type="http://schemas.openxmlformats.org/officeDocument/2006/relationships/notesMaster" Target="../notesMasters/notesMaster1.xml" /></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7.xml" /><Relationship Id="rId1" Type="http://schemas.openxmlformats.org/officeDocument/2006/relationships/notesMaster" Target="../notesMasters/notesMaster1.xml" /></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5.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92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B7F9682-F0F9-4908-9861-E9B04ABCC706}" type="slidenum">
              <a:rPr lang="en-US" altLang="fa-IR" smtClean="0">
                <a:solidFill>
                  <a:srgbClr val="000000"/>
                </a:solidFill>
                <a:latin typeface="Calibri" panose="020F0502020204030204" pitchFamily="34" charset="0"/>
              </a:rPr>
              <a:pPr/>
              <a:t>5</a:t>
            </a:fld>
            <a:endParaRPr lang="en-US" altLang="fa-IR">
              <a:solidFill>
                <a:srgbClr val="000000"/>
              </a:solidFill>
              <a:latin typeface="Calibri" panose="020F0502020204030204" pitchFamily="34" charset="0"/>
            </a:endParaRPr>
          </a:p>
        </p:txBody>
      </p:sp>
      <p:sp>
        <p:nvSpPr>
          <p:cNvPr id="2" name="Header Placeholder 1"/>
          <p:cNvSpPr>
            <a:spLocks noGrp="1"/>
          </p:cNvSpPr>
          <p:nvPr>
            <p:ph type="hdr" sz="quarter"/>
          </p:nvPr>
        </p:nvSpPr>
        <p:spPr/>
        <p:txBody>
          <a:bodyPr/>
          <a:lstStyle/>
          <a:p>
            <a:pPr>
              <a:defRPr/>
            </a:pPr>
            <a:endParaRPr lang="en-US"/>
          </a:p>
        </p:txBody>
      </p:sp>
    </p:spTree>
    <p:extLst>
      <p:ext uri="{BB962C8B-B14F-4D97-AF65-F5344CB8AC3E}">
        <p14:creationId xmlns:p14="http://schemas.microsoft.com/office/powerpoint/2010/main" val="14685345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12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DC541EF-8FA2-4967-AA55-94ADC696C649}" type="slidenum">
              <a:rPr lang="en-US" altLang="fa-IR" smtClean="0">
                <a:solidFill>
                  <a:srgbClr val="000000"/>
                </a:solidFill>
                <a:latin typeface="Calibri" panose="020F0502020204030204" pitchFamily="34" charset="0"/>
              </a:rPr>
              <a:pPr/>
              <a:t>6</a:t>
            </a:fld>
            <a:endParaRPr lang="en-US" altLang="fa-IR">
              <a:solidFill>
                <a:srgbClr val="000000"/>
              </a:solidFill>
              <a:latin typeface="Calibri" panose="020F0502020204030204" pitchFamily="34" charset="0"/>
            </a:endParaRPr>
          </a:p>
        </p:txBody>
      </p:sp>
      <p:sp>
        <p:nvSpPr>
          <p:cNvPr id="2" name="Header Placeholder 1"/>
          <p:cNvSpPr>
            <a:spLocks noGrp="1"/>
          </p:cNvSpPr>
          <p:nvPr>
            <p:ph type="hdr" sz="quarter"/>
          </p:nvPr>
        </p:nvSpPr>
        <p:spPr/>
        <p:txBody>
          <a:bodyPr/>
          <a:lstStyle/>
          <a:p>
            <a:pPr>
              <a:defRPr/>
            </a:pPr>
            <a:endParaRPr lang="en-US"/>
          </a:p>
        </p:txBody>
      </p:sp>
    </p:spTree>
    <p:extLst>
      <p:ext uri="{BB962C8B-B14F-4D97-AF65-F5344CB8AC3E}">
        <p14:creationId xmlns:p14="http://schemas.microsoft.com/office/powerpoint/2010/main" val="5283648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33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D594C10-358C-4515-92BE-7538322A77B2}" type="slidenum">
              <a:rPr lang="en-US" altLang="fa-IR" smtClean="0">
                <a:solidFill>
                  <a:srgbClr val="000000"/>
                </a:solidFill>
                <a:latin typeface="Calibri" panose="020F0502020204030204" pitchFamily="34" charset="0"/>
              </a:rPr>
              <a:pPr/>
              <a:t>7</a:t>
            </a:fld>
            <a:endParaRPr lang="en-US" altLang="fa-IR">
              <a:solidFill>
                <a:srgbClr val="000000"/>
              </a:solidFill>
              <a:latin typeface="Calibri" panose="020F0502020204030204" pitchFamily="34" charset="0"/>
            </a:endParaRPr>
          </a:p>
        </p:txBody>
      </p:sp>
      <p:sp>
        <p:nvSpPr>
          <p:cNvPr id="2" name="Header Placeholder 1"/>
          <p:cNvSpPr>
            <a:spLocks noGrp="1"/>
          </p:cNvSpPr>
          <p:nvPr>
            <p:ph type="hdr" sz="quarter"/>
          </p:nvPr>
        </p:nvSpPr>
        <p:spPr/>
        <p:txBody>
          <a:bodyPr/>
          <a:lstStyle/>
          <a:p>
            <a:pPr>
              <a:defRPr/>
            </a:pPr>
            <a:endParaRPr lang="en-US"/>
          </a:p>
        </p:txBody>
      </p:sp>
    </p:spTree>
    <p:extLst>
      <p:ext uri="{BB962C8B-B14F-4D97-AF65-F5344CB8AC3E}">
        <p14:creationId xmlns:p14="http://schemas.microsoft.com/office/powerpoint/2010/main" val="9058573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8653C1E1-9FD1-4368-9831-4A7426097728}" type="slidenum">
              <a:rPr lang="en-US" altLang="fa-IR" smtClean="0">
                <a:solidFill>
                  <a:srgbClr val="000000"/>
                </a:solidFill>
                <a:latin typeface="Calibri" panose="020F0502020204030204" pitchFamily="34" charset="0"/>
              </a:rPr>
              <a:pPr/>
              <a:t>8</a:t>
            </a:fld>
            <a:endParaRPr lang="en-US" altLang="fa-IR">
              <a:solidFill>
                <a:srgbClr val="000000"/>
              </a:solidFill>
              <a:latin typeface="Calibri" panose="020F0502020204030204" pitchFamily="34" charset="0"/>
            </a:endParaRPr>
          </a:p>
        </p:txBody>
      </p:sp>
      <p:sp>
        <p:nvSpPr>
          <p:cNvPr id="2" name="Header Placeholder 1"/>
          <p:cNvSpPr>
            <a:spLocks noGrp="1"/>
          </p:cNvSpPr>
          <p:nvPr>
            <p:ph type="hdr" sz="quarter"/>
          </p:nvPr>
        </p:nvSpPr>
        <p:spPr/>
        <p:txBody>
          <a:bodyPr/>
          <a:lstStyle/>
          <a:p>
            <a:pPr>
              <a:defRPr/>
            </a:pPr>
            <a:endParaRPr lang="en-US"/>
          </a:p>
        </p:txBody>
      </p:sp>
    </p:spTree>
    <p:extLst>
      <p:ext uri="{BB962C8B-B14F-4D97-AF65-F5344CB8AC3E}">
        <p14:creationId xmlns:p14="http://schemas.microsoft.com/office/powerpoint/2010/main" val="1666035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BD069A4-CA71-42AF-B74E-9C25C268F4E0}" type="slidenum">
              <a:rPr lang="en-US" altLang="fa-IR" smtClean="0">
                <a:solidFill>
                  <a:srgbClr val="000000"/>
                </a:solidFill>
                <a:latin typeface="Calibri" panose="020F0502020204030204" pitchFamily="34" charset="0"/>
              </a:rPr>
              <a:pPr/>
              <a:t>9</a:t>
            </a:fld>
            <a:endParaRPr lang="en-US" altLang="fa-IR">
              <a:solidFill>
                <a:srgbClr val="000000"/>
              </a:solidFill>
              <a:latin typeface="Calibri" panose="020F0502020204030204" pitchFamily="34" charset="0"/>
            </a:endParaRPr>
          </a:p>
        </p:txBody>
      </p:sp>
      <p:sp>
        <p:nvSpPr>
          <p:cNvPr id="2" name="Header Placeholder 1"/>
          <p:cNvSpPr>
            <a:spLocks noGrp="1"/>
          </p:cNvSpPr>
          <p:nvPr>
            <p:ph type="hdr" sz="quarter"/>
          </p:nvPr>
        </p:nvSpPr>
        <p:spPr/>
        <p:txBody>
          <a:bodyPr/>
          <a:lstStyle/>
          <a:p>
            <a:pPr>
              <a:defRPr/>
            </a:pPr>
            <a:endParaRPr lang="en-US"/>
          </a:p>
        </p:txBody>
      </p:sp>
    </p:spTree>
    <p:extLst>
      <p:ext uri="{BB962C8B-B14F-4D97-AF65-F5344CB8AC3E}">
        <p14:creationId xmlns:p14="http://schemas.microsoft.com/office/powerpoint/2010/main" val="32752913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a-IR" altLang="en-US"/>
          </a:p>
        </p:txBody>
      </p:sp>
      <p:sp>
        <p:nvSpPr>
          <p:cNvPr id="471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FCD849ED-A524-4DFB-9144-B1E5208F2E28}" type="slidenum">
              <a:rPr lang="en-US" altLang="fa-IR" smtClean="0">
                <a:latin typeface="Calibri" panose="020F0502020204030204" pitchFamily="34" charset="0"/>
              </a:rPr>
              <a:pPr/>
              <a:t>37</a:t>
            </a:fld>
            <a:endParaRPr lang="en-US" altLang="fa-IR">
              <a:latin typeface="Calibri" panose="020F0502020204030204" pitchFamily="34" charset="0"/>
            </a:endParaRPr>
          </a:p>
        </p:txBody>
      </p:sp>
      <p:sp>
        <p:nvSpPr>
          <p:cNvPr id="2" name="Header Placeholder 1"/>
          <p:cNvSpPr>
            <a:spLocks noGrp="1"/>
          </p:cNvSpPr>
          <p:nvPr>
            <p:ph type="hdr" sz="quarter"/>
          </p:nvPr>
        </p:nvSpPr>
        <p:spPr/>
        <p:txBody>
          <a:bodyPr/>
          <a:lstStyle/>
          <a:p>
            <a:pPr>
              <a:defRPr/>
            </a:pPr>
            <a:endParaRPr lang="en-US"/>
          </a:p>
        </p:txBody>
      </p:sp>
    </p:spTree>
    <p:extLst>
      <p:ext uri="{BB962C8B-B14F-4D97-AF65-F5344CB8AC3E}">
        <p14:creationId xmlns:p14="http://schemas.microsoft.com/office/powerpoint/2010/main" val="36983158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59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259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ADD2C82-F9D2-49F4-BBBD-CFA7DC68C292}" type="slidenum">
              <a:rPr lang="en-US" altLang="fa-IR" smtClean="0">
                <a:latin typeface="Calibri" panose="020F0502020204030204" pitchFamily="34" charset="0"/>
              </a:rPr>
              <a:pPr/>
              <a:t>45</a:t>
            </a:fld>
            <a:endParaRPr lang="en-US" altLang="fa-IR">
              <a:latin typeface="Calibri" panose="020F0502020204030204" pitchFamily="34" charset="0"/>
            </a:endParaRPr>
          </a:p>
        </p:txBody>
      </p:sp>
      <p:sp>
        <p:nvSpPr>
          <p:cNvPr id="2" name="Header Placeholder 1"/>
          <p:cNvSpPr>
            <a:spLocks noGrp="1"/>
          </p:cNvSpPr>
          <p:nvPr>
            <p:ph type="hdr" sz="quarter"/>
          </p:nvPr>
        </p:nvSpPr>
        <p:spPr/>
        <p:txBody>
          <a:bodyPr/>
          <a:lstStyle/>
          <a:p>
            <a:pPr>
              <a:defRPr/>
            </a:pPr>
            <a:endParaRPr lang="en-US"/>
          </a:p>
        </p:txBody>
      </p:sp>
    </p:spTree>
    <p:extLst>
      <p:ext uri="{BB962C8B-B14F-4D97-AF65-F5344CB8AC3E}">
        <p14:creationId xmlns:p14="http://schemas.microsoft.com/office/powerpoint/2010/main" val="3373903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36A34C8-EF46-4F4B-8A52-F53A4385450A}" type="datetimeFigureOut">
              <a:rPr lang="en-US" smtClean="0"/>
              <a:t>7/24/2023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496B58-9044-4FCA-89D8-E56362F0123E}" type="slidenum">
              <a:rPr lang="en-US" smtClean="0"/>
              <a:t>‹#›</a:t>
            </a:fld>
            <a:endParaRPr lang="en-US"/>
          </a:p>
        </p:txBody>
      </p:sp>
    </p:spTree>
    <p:extLst>
      <p:ext uri="{BB962C8B-B14F-4D97-AF65-F5344CB8AC3E}">
        <p14:creationId xmlns:p14="http://schemas.microsoft.com/office/powerpoint/2010/main" val="29522836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36A34C8-EF46-4F4B-8A52-F53A4385450A}" type="datetimeFigureOut">
              <a:rPr lang="en-US" smtClean="0"/>
              <a:t>7/24/2023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496B58-9044-4FCA-89D8-E56362F0123E}" type="slidenum">
              <a:rPr lang="en-US" smtClean="0"/>
              <a:t>‹#›</a:t>
            </a:fld>
            <a:endParaRPr lang="en-US"/>
          </a:p>
        </p:txBody>
      </p:sp>
    </p:spTree>
    <p:extLst>
      <p:ext uri="{BB962C8B-B14F-4D97-AF65-F5344CB8AC3E}">
        <p14:creationId xmlns:p14="http://schemas.microsoft.com/office/powerpoint/2010/main" val="37133106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36A34C8-EF46-4F4B-8A52-F53A4385450A}" type="datetimeFigureOut">
              <a:rPr lang="en-US" smtClean="0"/>
              <a:t>7/24/2023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496B58-9044-4FCA-89D8-E56362F0123E}" type="slidenum">
              <a:rPr lang="en-US" smtClean="0"/>
              <a:t>‹#›</a:t>
            </a:fld>
            <a:endParaRPr lang="en-US"/>
          </a:p>
        </p:txBody>
      </p:sp>
    </p:spTree>
    <p:extLst>
      <p:ext uri="{BB962C8B-B14F-4D97-AF65-F5344CB8AC3E}">
        <p14:creationId xmlns:p14="http://schemas.microsoft.com/office/powerpoint/2010/main" val="16968245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36A34C8-EF46-4F4B-8A52-F53A4385450A}" type="datetimeFigureOut">
              <a:rPr lang="en-US" smtClean="0"/>
              <a:t>7/24/2023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496B58-9044-4FCA-89D8-E56362F0123E}" type="slidenum">
              <a:rPr lang="en-US" smtClean="0"/>
              <a:t>‹#›</a:t>
            </a:fld>
            <a:endParaRPr lang="en-US"/>
          </a:p>
        </p:txBody>
      </p:sp>
    </p:spTree>
    <p:extLst>
      <p:ext uri="{BB962C8B-B14F-4D97-AF65-F5344CB8AC3E}">
        <p14:creationId xmlns:p14="http://schemas.microsoft.com/office/powerpoint/2010/main" val="32279188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36A34C8-EF46-4F4B-8A52-F53A4385450A}" type="datetimeFigureOut">
              <a:rPr lang="en-US" smtClean="0"/>
              <a:t>7/24/2023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496B58-9044-4FCA-89D8-E56362F0123E}" type="slidenum">
              <a:rPr lang="en-US" smtClean="0"/>
              <a:t>‹#›</a:t>
            </a:fld>
            <a:endParaRPr lang="en-US"/>
          </a:p>
        </p:txBody>
      </p:sp>
    </p:spTree>
    <p:extLst>
      <p:ext uri="{BB962C8B-B14F-4D97-AF65-F5344CB8AC3E}">
        <p14:creationId xmlns:p14="http://schemas.microsoft.com/office/powerpoint/2010/main" val="14208360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36A34C8-EF46-4F4B-8A52-F53A4385450A}" type="datetimeFigureOut">
              <a:rPr lang="en-US" smtClean="0"/>
              <a:t>7/24/2023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496B58-9044-4FCA-89D8-E56362F0123E}" type="slidenum">
              <a:rPr lang="en-US" smtClean="0"/>
              <a:t>‹#›</a:t>
            </a:fld>
            <a:endParaRPr lang="en-US"/>
          </a:p>
        </p:txBody>
      </p:sp>
    </p:spTree>
    <p:extLst>
      <p:ext uri="{BB962C8B-B14F-4D97-AF65-F5344CB8AC3E}">
        <p14:creationId xmlns:p14="http://schemas.microsoft.com/office/powerpoint/2010/main" val="20299642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36A34C8-EF46-4F4B-8A52-F53A4385450A}" type="datetimeFigureOut">
              <a:rPr lang="en-US" smtClean="0"/>
              <a:t>7/24/2023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0496B58-9044-4FCA-89D8-E56362F0123E}" type="slidenum">
              <a:rPr lang="en-US" smtClean="0"/>
              <a:t>‹#›</a:t>
            </a:fld>
            <a:endParaRPr lang="en-US"/>
          </a:p>
        </p:txBody>
      </p:sp>
    </p:spTree>
    <p:extLst>
      <p:ext uri="{BB962C8B-B14F-4D97-AF65-F5344CB8AC3E}">
        <p14:creationId xmlns:p14="http://schemas.microsoft.com/office/powerpoint/2010/main" val="40762992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36A34C8-EF46-4F4B-8A52-F53A4385450A}" type="datetimeFigureOut">
              <a:rPr lang="en-US" smtClean="0"/>
              <a:t>7/24/2023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0496B58-9044-4FCA-89D8-E56362F0123E}" type="slidenum">
              <a:rPr lang="en-US" smtClean="0"/>
              <a:t>‹#›</a:t>
            </a:fld>
            <a:endParaRPr lang="en-US"/>
          </a:p>
        </p:txBody>
      </p:sp>
    </p:spTree>
    <p:extLst>
      <p:ext uri="{BB962C8B-B14F-4D97-AF65-F5344CB8AC3E}">
        <p14:creationId xmlns:p14="http://schemas.microsoft.com/office/powerpoint/2010/main" val="8407631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6A34C8-EF46-4F4B-8A52-F53A4385450A}" type="datetimeFigureOut">
              <a:rPr lang="en-US" smtClean="0"/>
              <a:t>7/24/2023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0496B58-9044-4FCA-89D8-E56362F0123E}" type="slidenum">
              <a:rPr lang="en-US" smtClean="0"/>
              <a:t>‹#›</a:t>
            </a:fld>
            <a:endParaRPr lang="en-US"/>
          </a:p>
        </p:txBody>
      </p:sp>
    </p:spTree>
    <p:extLst>
      <p:ext uri="{BB962C8B-B14F-4D97-AF65-F5344CB8AC3E}">
        <p14:creationId xmlns:p14="http://schemas.microsoft.com/office/powerpoint/2010/main" val="6633926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36A34C8-EF46-4F4B-8A52-F53A4385450A}" type="datetimeFigureOut">
              <a:rPr lang="en-US" smtClean="0"/>
              <a:t>7/24/2023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496B58-9044-4FCA-89D8-E56362F0123E}" type="slidenum">
              <a:rPr lang="en-US" smtClean="0"/>
              <a:t>‹#›</a:t>
            </a:fld>
            <a:endParaRPr lang="en-US"/>
          </a:p>
        </p:txBody>
      </p:sp>
    </p:spTree>
    <p:extLst>
      <p:ext uri="{BB962C8B-B14F-4D97-AF65-F5344CB8AC3E}">
        <p14:creationId xmlns:p14="http://schemas.microsoft.com/office/powerpoint/2010/main" val="31952124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36A34C8-EF46-4F4B-8A52-F53A4385450A}" type="datetimeFigureOut">
              <a:rPr lang="en-US" smtClean="0"/>
              <a:t>7/24/2023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496B58-9044-4FCA-89D8-E56362F0123E}" type="slidenum">
              <a:rPr lang="en-US" smtClean="0"/>
              <a:t>‹#›</a:t>
            </a:fld>
            <a:endParaRPr lang="en-US"/>
          </a:p>
        </p:txBody>
      </p:sp>
    </p:spTree>
    <p:extLst>
      <p:ext uri="{BB962C8B-B14F-4D97-AF65-F5344CB8AC3E}">
        <p14:creationId xmlns:p14="http://schemas.microsoft.com/office/powerpoint/2010/main" val="31240576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6A34C8-EF46-4F4B-8A52-F53A4385450A}" type="datetimeFigureOut">
              <a:rPr lang="en-US" smtClean="0"/>
              <a:t>7/24/2023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496B58-9044-4FCA-89D8-E56362F0123E}" type="slidenum">
              <a:rPr lang="en-US" smtClean="0"/>
              <a:t>‹#›</a:t>
            </a:fld>
            <a:endParaRPr lang="en-US"/>
          </a:p>
        </p:txBody>
      </p:sp>
    </p:spTree>
    <p:extLst>
      <p:ext uri="{BB962C8B-B14F-4D97-AF65-F5344CB8AC3E}">
        <p14:creationId xmlns:p14="http://schemas.microsoft.com/office/powerpoint/2010/main" val="18772081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 /><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3" Type="http://schemas.openxmlformats.org/officeDocument/2006/relationships/slide" Target="slide3.xml" /><Relationship Id="rId2" Type="http://schemas.openxmlformats.org/officeDocument/2006/relationships/image" Target="../media/image5.jpeg" /><Relationship Id="rId1" Type="http://schemas.openxmlformats.org/officeDocument/2006/relationships/slideLayout" Target="../slideLayouts/slideLayout2.xml" /><Relationship Id="rId4" Type="http://schemas.openxmlformats.org/officeDocument/2006/relationships/image" Target="../media/image6.png" /></Relationships>
</file>

<file path=ppt/slides/_rels/slide11.xml.rels><?xml version="1.0" encoding="UTF-8" standalone="yes"?>
<Relationships xmlns="http://schemas.openxmlformats.org/package/2006/relationships"><Relationship Id="rId3" Type="http://schemas.openxmlformats.org/officeDocument/2006/relationships/slide" Target="slide3.xml" /><Relationship Id="rId2" Type="http://schemas.openxmlformats.org/officeDocument/2006/relationships/image" Target="../media/image5.jpeg" /><Relationship Id="rId1" Type="http://schemas.openxmlformats.org/officeDocument/2006/relationships/slideLayout" Target="../slideLayouts/slideLayout2.xml" /><Relationship Id="rId4" Type="http://schemas.openxmlformats.org/officeDocument/2006/relationships/image" Target="../media/image6.png" /></Relationships>
</file>

<file path=ppt/slides/_rels/slide12.xml.rels><?xml version="1.0" encoding="UTF-8" standalone="yes"?>
<Relationships xmlns="http://schemas.openxmlformats.org/package/2006/relationships"><Relationship Id="rId3" Type="http://schemas.openxmlformats.org/officeDocument/2006/relationships/slide" Target="slide3.xml" /><Relationship Id="rId2" Type="http://schemas.openxmlformats.org/officeDocument/2006/relationships/image" Target="../media/image5.jpeg" /><Relationship Id="rId1" Type="http://schemas.openxmlformats.org/officeDocument/2006/relationships/slideLayout" Target="../slideLayouts/slideLayout2.xml" /><Relationship Id="rId4" Type="http://schemas.openxmlformats.org/officeDocument/2006/relationships/image" Target="../media/image6.png" /></Relationships>
</file>

<file path=ppt/slides/_rels/slide13.xml.rels><?xml version="1.0" encoding="UTF-8" standalone="yes"?>
<Relationships xmlns="http://schemas.openxmlformats.org/package/2006/relationships"><Relationship Id="rId3" Type="http://schemas.openxmlformats.org/officeDocument/2006/relationships/slide" Target="slide3.xml" /><Relationship Id="rId2" Type="http://schemas.openxmlformats.org/officeDocument/2006/relationships/image" Target="../media/image5.jpeg" /><Relationship Id="rId1" Type="http://schemas.openxmlformats.org/officeDocument/2006/relationships/slideLayout" Target="../slideLayouts/slideLayout2.xml" /><Relationship Id="rId4" Type="http://schemas.openxmlformats.org/officeDocument/2006/relationships/image" Target="../media/image6.png" /></Relationships>
</file>

<file path=ppt/slides/_rels/slide14.xml.rels><?xml version="1.0" encoding="UTF-8" standalone="yes"?>
<Relationships xmlns="http://schemas.openxmlformats.org/package/2006/relationships"><Relationship Id="rId3" Type="http://schemas.openxmlformats.org/officeDocument/2006/relationships/slide" Target="slide3.xml" /><Relationship Id="rId2" Type="http://schemas.openxmlformats.org/officeDocument/2006/relationships/image" Target="../media/image5.jpeg" /><Relationship Id="rId1" Type="http://schemas.openxmlformats.org/officeDocument/2006/relationships/slideLayout" Target="../slideLayouts/slideLayout2.xml" /><Relationship Id="rId4" Type="http://schemas.openxmlformats.org/officeDocument/2006/relationships/image" Target="../media/image6.png" /></Relationships>
</file>

<file path=ppt/slides/_rels/slide15.xml.rels><?xml version="1.0" encoding="UTF-8" standalone="yes"?>
<Relationships xmlns="http://schemas.openxmlformats.org/package/2006/relationships"><Relationship Id="rId3" Type="http://schemas.openxmlformats.org/officeDocument/2006/relationships/slide" Target="slide3.xml" /><Relationship Id="rId2" Type="http://schemas.openxmlformats.org/officeDocument/2006/relationships/image" Target="../media/image5.jpeg" /><Relationship Id="rId1" Type="http://schemas.openxmlformats.org/officeDocument/2006/relationships/slideLayout" Target="../slideLayouts/slideLayout2.xml" /><Relationship Id="rId4" Type="http://schemas.openxmlformats.org/officeDocument/2006/relationships/image" Target="../media/image6.png" /></Relationships>
</file>

<file path=ppt/slides/_rels/slide16.xml.rels><?xml version="1.0" encoding="UTF-8" standalone="yes"?>
<Relationships xmlns="http://schemas.openxmlformats.org/package/2006/relationships"><Relationship Id="rId3" Type="http://schemas.openxmlformats.org/officeDocument/2006/relationships/slide" Target="slide3.xml" /><Relationship Id="rId2" Type="http://schemas.openxmlformats.org/officeDocument/2006/relationships/image" Target="../media/image5.jpeg" /><Relationship Id="rId1" Type="http://schemas.openxmlformats.org/officeDocument/2006/relationships/slideLayout" Target="../slideLayouts/slideLayout2.xml" /><Relationship Id="rId4" Type="http://schemas.openxmlformats.org/officeDocument/2006/relationships/image" Target="../media/image6.png" /></Relationships>
</file>

<file path=ppt/slides/_rels/slide17.xml.rels><?xml version="1.0" encoding="UTF-8" standalone="yes"?>
<Relationships xmlns="http://schemas.openxmlformats.org/package/2006/relationships"><Relationship Id="rId3" Type="http://schemas.openxmlformats.org/officeDocument/2006/relationships/slide" Target="slide3.xml" /><Relationship Id="rId2" Type="http://schemas.openxmlformats.org/officeDocument/2006/relationships/image" Target="../media/image5.jpeg" /><Relationship Id="rId1" Type="http://schemas.openxmlformats.org/officeDocument/2006/relationships/slideLayout" Target="../slideLayouts/slideLayout2.xml" /><Relationship Id="rId4" Type="http://schemas.openxmlformats.org/officeDocument/2006/relationships/image" Target="../media/image6.png" /></Relationships>
</file>

<file path=ppt/slides/_rels/slide18.xml.rels><?xml version="1.0" encoding="UTF-8" standalone="yes"?>
<Relationships xmlns="http://schemas.openxmlformats.org/package/2006/relationships"><Relationship Id="rId3" Type="http://schemas.openxmlformats.org/officeDocument/2006/relationships/slide" Target="slide3.xml" /><Relationship Id="rId2" Type="http://schemas.openxmlformats.org/officeDocument/2006/relationships/image" Target="../media/image5.jpeg" /><Relationship Id="rId1" Type="http://schemas.openxmlformats.org/officeDocument/2006/relationships/slideLayout" Target="../slideLayouts/slideLayout2.xml" /><Relationship Id="rId4" Type="http://schemas.openxmlformats.org/officeDocument/2006/relationships/image" Target="../media/image6.png" /></Relationships>
</file>

<file path=ppt/slides/_rels/slide19.xml.rels><?xml version="1.0" encoding="UTF-8" standalone="yes"?>
<Relationships xmlns="http://schemas.openxmlformats.org/package/2006/relationships"><Relationship Id="rId3" Type="http://schemas.openxmlformats.org/officeDocument/2006/relationships/slide" Target="slide3.xml" /><Relationship Id="rId2" Type="http://schemas.openxmlformats.org/officeDocument/2006/relationships/image" Target="../media/image5.jpeg" /><Relationship Id="rId1" Type="http://schemas.openxmlformats.org/officeDocument/2006/relationships/slideLayout" Target="../slideLayouts/slideLayout2.xml" /><Relationship Id="rId4" Type="http://schemas.openxmlformats.org/officeDocument/2006/relationships/image" Target="../media/image6.png" /></Relationships>
</file>

<file path=ppt/slides/_rels/slide2.xml.rels><?xml version="1.0" encoding="UTF-8" standalone="yes"?>
<Relationships xmlns="http://schemas.openxmlformats.org/package/2006/relationships"><Relationship Id="rId3" Type="http://schemas.openxmlformats.org/officeDocument/2006/relationships/image" Target="../media/image3.png" /><Relationship Id="rId2" Type="http://schemas.openxmlformats.org/officeDocument/2006/relationships/image" Target="../media/image2.png" /><Relationship Id="rId1" Type="http://schemas.openxmlformats.org/officeDocument/2006/relationships/slideLayout" Target="../slideLayouts/slideLayout6.xml" /><Relationship Id="rId4" Type="http://schemas.openxmlformats.org/officeDocument/2006/relationships/image" Target="../media/image4.png" /></Relationships>
</file>

<file path=ppt/slides/_rels/slide20.xml.rels><?xml version="1.0" encoding="UTF-8" standalone="yes"?>
<Relationships xmlns="http://schemas.openxmlformats.org/package/2006/relationships"><Relationship Id="rId3" Type="http://schemas.openxmlformats.org/officeDocument/2006/relationships/slide" Target="slide3.xml" /><Relationship Id="rId2" Type="http://schemas.openxmlformats.org/officeDocument/2006/relationships/image" Target="../media/image5.jpeg" /><Relationship Id="rId1" Type="http://schemas.openxmlformats.org/officeDocument/2006/relationships/slideLayout" Target="../slideLayouts/slideLayout2.xml" /><Relationship Id="rId4" Type="http://schemas.openxmlformats.org/officeDocument/2006/relationships/image" Target="../media/image6.png" /></Relationships>
</file>

<file path=ppt/slides/_rels/slide21.xml.rels><?xml version="1.0" encoding="UTF-8" standalone="yes"?>
<Relationships xmlns="http://schemas.openxmlformats.org/package/2006/relationships"><Relationship Id="rId3" Type="http://schemas.openxmlformats.org/officeDocument/2006/relationships/slide" Target="slide3.xml" /><Relationship Id="rId2" Type="http://schemas.openxmlformats.org/officeDocument/2006/relationships/image" Target="../media/image5.jpeg" /><Relationship Id="rId1" Type="http://schemas.openxmlformats.org/officeDocument/2006/relationships/slideLayout" Target="../slideLayouts/slideLayout2.xml" /><Relationship Id="rId4" Type="http://schemas.openxmlformats.org/officeDocument/2006/relationships/image" Target="../media/image6.png" /></Relationships>
</file>

<file path=ppt/slides/_rels/slide22.xml.rels><?xml version="1.0" encoding="UTF-8" standalone="yes"?>
<Relationships xmlns="http://schemas.openxmlformats.org/package/2006/relationships"><Relationship Id="rId3" Type="http://schemas.openxmlformats.org/officeDocument/2006/relationships/slide" Target="slide3.xml" /><Relationship Id="rId2" Type="http://schemas.openxmlformats.org/officeDocument/2006/relationships/image" Target="../media/image5.jpeg" /><Relationship Id="rId1" Type="http://schemas.openxmlformats.org/officeDocument/2006/relationships/slideLayout" Target="../slideLayouts/slideLayout2.xml" /><Relationship Id="rId4" Type="http://schemas.openxmlformats.org/officeDocument/2006/relationships/image" Target="../media/image6.png" /></Relationships>
</file>

<file path=ppt/slides/_rels/slide23.xml.rels><?xml version="1.0" encoding="UTF-8" standalone="yes"?>
<Relationships xmlns="http://schemas.openxmlformats.org/package/2006/relationships"><Relationship Id="rId3" Type="http://schemas.openxmlformats.org/officeDocument/2006/relationships/slide" Target="slide3.xml" /><Relationship Id="rId2" Type="http://schemas.openxmlformats.org/officeDocument/2006/relationships/image" Target="../media/image5.jpeg" /><Relationship Id="rId1" Type="http://schemas.openxmlformats.org/officeDocument/2006/relationships/slideLayout" Target="../slideLayouts/slideLayout2.xml" /><Relationship Id="rId4" Type="http://schemas.openxmlformats.org/officeDocument/2006/relationships/image" Target="../media/image6.png" /></Relationships>
</file>

<file path=ppt/slides/_rels/slide24.xml.rels><?xml version="1.0" encoding="UTF-8" standalone="yes"?>
<Relationships xmlns="http://schemas.openxmlformats.org/package/2006/relationships"><Relationship Id="rId3" Type="http://schemas.openxmlformats.org/officeDocument/2006/relationships/slide" Target="slide3.xml" /><Relationship Id="rId2" Type="http://schemas.openxmlformats.org/officeDocument/2006/relationships/image" Target="../media/image5.jpeg" /><Relationship Id="rId1" Type="http://schemas.openxmlformats.org/officeDocument/2006/relationships/slideLayout" Target="../slideLayouts/slideLayout2.xml" /><Relationship Id="rId5" Type="http://schemas.openxmlformats.org/officeDocument/2006/relationships/image" Target="../media/image6.png" /><Relationship Id="rId4" Type="http://schemas.openxmlformats.org/officeDocument/2006/relationships/image" Target="../media/image11.png" /></Relationships>
</file>

<file path=ppt/slides/_rels/slide25.xml.rels><?xml version="1.0" encoding="UTF-8" standalone="yes"?>
<Relationships xmlns="http://schemas.openxmlformats.org/package/2006/relationships"><Relationship Id="rId3" Type="http://schemas.openxmlformats.org/officeDocument/2006/relationships/slide" Target="slide3.xml" /><Relationship Id="rId2" Type="http://schemas.openxmlformats.org/officeDocument/2006/relationships/image" Target="../media/image5.jpeg" /><Relationship Id="rId1" Type="http://schemas.openxmlformats.org/officeDocument/2006/relationships/slideLayout" Target="../slideLayouts/slideLayout2.xml" /><Relationship Id="rId4" Type="http://schemas.openxmlformats.org/officeDocument/2006/relationships/image" Target="../media/image6.png" /></Relationships>
</file>

<file path=ppt/slides/_rels/slide26.xml.rels><?xml version="1.0" encoding="UTF-8" standalone="yes"?>
<Relationships xmlns="http://schemas.openxmlformats.org/package/2006/relationships"><Relationship Id="rId3" Type="http://schemas.openxmlformats.org/officeDocument/2006/relationships/slide" Target="slide3.xml" /><Relationship Id="rId2" Type="http://schemas.openxmlformats.org/officeDocument/2006/relationships/image" Target="../media/image5.jpeg" /><Relationship Id="rId1" Type="http://schemas.openxmlformats.org/officeDocument/2006/relationships/slideLayout" Target="../slideLayouts/slideLayout2.xml" /><Relationship Id="rId4" Type="http://schemas.openxmlformats.org/officeDocument/2006/relationships/image" Target="../media/image6.png" /></Relationships>
</file>

<file path=ppt/slides/_rels/slide27.xml.rels><?xml version="1.0" encoding="UTF-8" standalone="yes"?>
<Relationships xmlns="http://schemas.openxmlformats.org/package/2006/relationships"><Relationship Id="rId3" Type="http://schemas.openxmlformats.org/officeDocument/2006/relationships/slide" Target="slide3.xml" /><Relationship Id="rId2" Type="http://schemas.openxmlformats.org/officeDocument/2006/relationships/image" Target="../media/image5.jpeg" /><Relationship Id="rId1" Type="http://schemas.openxmlformats.org/officeDocument/2006/relationships/slideLayout" Target="../slideLayouts/slideLayout2.xml" /><Relationship Id="rId4" Type="http://schemas.openxmlformats.org/officeDocument/2006/relationships/image" Target="../media/image6.png" /></Relationships>
</file>

<file path=ppt/slides/_rels/slide28.xml.rels><?xml version="1.0" encoding="UTF-8" standalone="yes"?>
<Relationships xmlns="http://schemas.openxmlformats.org/package/2006/relationships"><Relationship Id="rId3" Type="http://schemas.openxmlformats.org/officeDocument/2006/relationships/slide" Target="slide3.xml" /><Relationship Id="rId2" Type="http://schemas.openxmlformats.org/officeDocument/2006/relationships/image" Target="../media/image5.jpeg" /><Relationship Id="rId1" Type="http://schemas.openxmlformats.org/officeDocument/2006/relationships/slideLayout" Target="../slideLayouts/slideLayout2.xml" /><Relationship Id="rId4" Type="http://schemas.openxmlformats.org/officeDocument/2006/relationships/image" Target="../media/image6.png" /></Relationships>
</file>

<file path=ppt/slides/_rels/slide29.xml.rels><?xml version="1.0" encoding="UTF-8" standalone="yes"?>
<Relationships xmlns="http://schemas.openxmlformats.org/package/2006/relationships"><Relationship Id="rId3" Type="http://schemas.openxmlformats.org/officeDocument/2006/relationships/slide" Target="slide3.xml" /><Relationship Id="rId2" Type="http://schemas.openxmlformats.org/officeDocument/2006/relationships/image" Target="../media/image5.jpeg" /><Relationship Id="rId1" Type="http://schemas.openxmlformats.org/officeDocument/2006/relationships/slideLayout" Target="../slideLayouts/slideLayout2.xml" /><Relationship Id="rId4" Type="http://schemas.openxmlformats.org/officeDocument/2006/relationships/image" Target="../media/image6.png" /></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 /><Relationship Id="rId2" Type="http://schemas.openxmlformats.org/officeDocument/2006/relationships/diagramData" Target="../diagrams/data1.xml" /><Relationship Id="rId1" Type="http://schemas.openxmlformats.org/officeDocument/2006/relationships/slideLayout" Target="../slideLayouts/slideLayout2.xml" /><Relationship Id="rId6" Type="http://schemas.microsoft.com/office/2007/relationships/diagramDrawing" Target="../diagrams/drawing1.xml" /><Relationship Id="rId5" Type="http://schemas.openxmlformats.org/officeDocument/2006/relationships/diagramColors" Target="../diagrams/colors1.xml" /><Relationship Id="rId4" Type="http://schemas.openxmlformats.org/officeDocument/2006/relationships/diagramQuickStyle" Target="../diagrams/quickStyle1.xml" /></Relationships>
</file>

<file path=ppt/slides/_rels/slide30.xml.rels><?xml version="1.0" encoding="UTF-8" standalone="yes"?>
<Relationships xmlns="http://schemas.openxmlformats.org/package/2006/relationships"><Relationship Id="rId3" Type="http://schemas.openxmlformats.org/officeDocument/2006/relationships/slide" Target="slide3.xml" /><Relationship Id="rId2" Type="http://schemas.openxmlformats.org/officeDocument/2006/relationships/image" Target="../media/image5.jpeg" /><Relationship Id="rId1" Type="http://schemas.openxmlformats.org/officeDocument/2006/relationships/slideLayout" Target="../slideLayouts/slideLayout2.xml" /><Relationship Id="rId4" Type="http://schemas.openxmlformats.org/officeDocument/2006/relationships/image" Target="../media/image6.png" /></Relationships>
</file>

<file path=ppt/slides/_rels/slide31.xml.rels><?xml version="1.0" encoding="UTF-8" standalone="yes"?>
<Relationships xmlns="http://schemas.openxmlformats.org/package/2006/relationships"><Relationship Id="rId3" Type="http://schemas.openxmlformats.org/officeDocument/2006/relationships/slide" Target="slide3.xml" /><Relationship Id="rId2" Type="http://schemas.openxmlformats.org/officeDocument/2006/relationships/image" Target="../media/image5.jpeg" /><Relationship Id="rId1" Type="http://schemas.openxmlformats.org/officeDocument/2006/relationships/slideLayout" Target="../slideLayouts/slideLayout2.xml" /><Relationship Id="rId4" Type="http://schemas.openxmlformats.org/officeDocument/2006/relationships/image" Target="../media/image6.png" /></Relationships>
</file>

<file path=ppt/slides/_rels/slide32.xml.rels><?xml version="1.0" encoding="UTF-8" standalone="yes"?>
<Relationships xmlns="http://schemas.openxmlformats.org/package/2006/relationships"><Relationship Id="rId3" Type="http://schemas.openxmlformats.org/officeDocument/2006/relationships/image" Target="../media/image5.jpeg" /><Relationship Id="rId2" Type="http://schemas.openxmlformats.org/officeDocument/2006/relationships/image" Target="../media/image12.png" /><Relationship Id="rId1" Type="http://schemas.openxmlformats.org/officeDocument/2006/relationships/slideLayout" Target="../slideLayouts/slideLayout2.xml" /><Relationship Id="rId6" Type="http://schemas.openxmlformats.org/officeDocument/2006/relationships/image" Target="../media/image6.png" /><Relationship Id="rId5" Type="http://schemas.openxmlformats.org/officeDocument/2006/relationships/image" Target="../media/image13.png" /><Relationship Id="rId4" Type="http://schemas.openxmlformats.org/officeDocument/2006/relationships/slide" Target="slide3.xml" /></Relationships>
</file>

<file path=ppt/slides/_rels/slide33.xml.rels><?xml version="1.0" encoding="UTF-8" standalone="yes"?>
<Relationships xmlns="http://schemas.openxmlformats.org/package/2006/relationships"><Relationship Id="rId3" Type="http://schemas.openxmlformats.org/officeDocument/2006/relationships/image" Target="../media/image5.jpeg" /><Relationship Id="rId2" Type="http://schemas.openxmlformats.org/officeDocument/2006/relationships/image" Target="../media/image14.png" /><Relationship Id="rId1" Type="http://schemas.openxmlformats.org/officeDocument/2006/relationships/slideLayout" Target="../slideLayouts/slideLayout2.xml" /><Relationship Id="rId6" Type="http://schemas.openxmlformats.org/officeDocument/2006/relationships/image" Target="../media/image6.png" /><Relationship Id="rId5" Type="http://schemas.openxmlformats.org/officeDocument/2006/relationships/image" Target="../media/image13.png" /><Relationship Id="rId4" Type="http://schemas.openxmlformats.org/officeDocument/2006/relationships/slide" Target="slide3.xml" /></Relationships>
</file>

<file path=ppt/slides/_rels/slide34.xml.rels><?xml version="1.0" encoding="UTF-8" standalone="yes"?>
<Relationships xmlns="http://schemas.openxmlformats.org/package/2006/relationships"><Relationship Id="rId3" Type="http://schemas.openxmlformats.org/officeDocument/2006/relationships/slide" Target="slide3.xml" /><Relationship Id="rId2" Type="http://schemas.openxmlformats.org/officeDocument/2006/relationships/image" Target="../media/image15.png" /><Relationship Id="rId1" Type="http://schemas.openxmlformats.org/officeDocument/2006/relationships/slideLayout" Target="../slideLayouts/slideLayout2.xml" /><Relationship Id="rId4" Type="http://schemas.openxmlformats.org/officeDocument/2006/relationships/image" Target="../media/image13.png" /></Relationships>
</file>

<file path=ppt/slides/_rels/slide35.xml.rels><?xml version="1.0" encoding="UTF-8" standalone="yes"?>
<Relationships xmlns="http://schemas.openxmlformats.org/package/2006/relationships"><Relationship Id="rId3" Type="http://schemas.openxmlformats.org/officeDocument/2006/relationships/image" Target="../media/image5.jpeg" /><Relationship Id="rId2" Type="http://schemas.openxmlformats.org/officeDocument/2006/relationships/image" Target="../media/image16.png" /><Relationship Id="rId1" Type="http://schemas.openxmlformats.org/officeDocument/2006/relationships/slideLayout" Target="../slideLayouts/slideLayout2.xml" /><Relationship Id="rId6" Type="http://schemas.openxmlformats.org/officeDocument/2006/relationships/image" Target="../media/image6.png" /><Relationship Id="rId5" Type="http://schemas.openxmlformats.org/officeDocument/2006/relationships/image" Target="../media/image13.png" /><Relationship Id="rId4" Type="http://schemas.openxmlformats.org/officeDocument/2006/relationships/slide" Target="slide3.xml" /></Relationships>
</file>

<file path=ppt/slides/_rels/slide36.xml.rels><?xml version="1.0" encoding="UTF-8" standalone="yes"?>
<Relationships xmlns="http://schemas.openxmlformats.org/package/2006/relationships"><Relationship Id="rId3" Type="http://schemas.openxmlformats.org/officeDocument/2006/relationships/slide" Target="slide3.xml" /><Relationship Id="rId2" Type="http://schemas.openxmlformats.org/officeDocument/2006/relationships/image" Target="../media/image5.jpeg" /><Relationship Id="rId1" Type="http://schemas.openxmlformats.org/officeDocument/2006/relationships/slideLayout" Target="../slideLayouts/slideLayout2.xml" /><Relationship Id="rId6" Type="http://schemas.openxmlformats.org/officeDocument/2006/relationships/image" Target="../media/image6.png" /><Relationship Id="rId5" Type="http://schemas.openxmlformats.org/officeDocument/2006/relationships/image" Target="../media/image17.png" /><Relationship Id="rId4" Type="http://schemas.openxmlformats.org/officeDocument/2006/relationships/image" Target="../media/image13.png" /></Relationships>
</file>

<file path=ppt/slides/_rels/slide37.xml.rels><?xml version="1.0" encoding="UTF-8" standalone="yes"?>
<Relationships xmlns="http://schemas.openxmlformats.org/package/2006/relationships"><Relationship Id="rId3" Type="http://schemas.openxmlformats.org/officeDocument/2006/relationships/image" Target="../media/image18.png" /><Relationship Id="rId7" Type="http://schemas.openxmlformats.org/officeDocument/2006/relationships/image" Target="../media/image6.png" /><Relationship Id="rId2" Type="http://schemas.openxmlformats.org/officeDocument/2006/relationships/notesSlide" Target="../notesSlides/notesSlide6.xml" /><Relationship Id="rId1" Type="http://schemas.openxmlformats.org/officeDocument/2006/relationships/slideLayout" Target="../slideLayouts/slideLayout2.xml" /><Relationship Id="rId6" Type="http://schemas.openxmlformats.org/officeDocument/2006/relationships/image" Target="../media/image13.png" /><Relationship Id="rId5" Type="http://schemas.openxmlformats.org/officeDocument/2006/relationships/slide" Target="slide3.xml" /><Relationship Id="rId4" Type="http://schemas.openxmlformats.org/officeDocument/2006/relationships/image" Target="../media/image5.jpeg" /></Relationships>
</file>

<file path=ppt/slides/_rels/slide38.xml.rels><?xml version="1.0" encoding="UTF-8" standalone="yes"?>
<Relationships xmlns="http://schemas.openxmlformats.org/package/2006/relationships"><Relationship Id="rId3" Type="http://schemas.openxmlformats.org/officeDocument/2006/relationships/slide" Target="slide3.xml" /><Relationship Id="rId2" Type="http://schemas.openxmlformats.org/officeDocument/2006/relationships/image" Target="../media/image19.png" /><Relationship Id="rId1" Type="http://schemas.openxmlformats.org/officeDocument/2006/relationships/slideLayout" Target="../slideLayouts/slideLayout2.xml" /><Relationship Id="rId6" Type="http://schemas.openxmlformats.org/officeDocument/2006/relationships/image" Target="../media/image5.jpeg" /><Relationship Id="rId5" Type="http://schemas.openxmlformats.org/officeDocument/2006/relationships/image" Target="../media/image6.png" /><Relationship Id="rId4" Type="http://schemas.openxmlformats.org/officeDocument/2006/relationships/image" Target="../media/image13.png" /></Relationships>
</file>

<file path=ppt/slides/_rels/slide39.xml.rels><?xml version="1.0" encoding="UTF-8" standalone="yes"?>
<Relationships xmlns="http://schemas.openxmlformats.org/package/2006/relationships"><Relationship Id="rId3" Type="http://schemas.openxmlformats.org/officeDocument/2006/relationships/slide" Target="slide3.xml" /><Relationship Id="rId2" Type="http://schemas.openxmlformats.org/officeDocument/2006/relationships/image" Target="../media/image20.png" /><Relationship Id="rId1" Type="http://schemas.openxmlformats.org/officeDocument/2006/relationships/slideLayout" Target="../slideLayouts/slideLayout2.xml" /><Relationship Id="rId6" Type="http://schemas.openxmlformats.org/officeDocument/2006/relationships/image" Target="../media/image6.png" /><Relationship Id="rId5" Type="http://schemas.openxmlformats.org/officeDocument/2006/relationships/image" Target="../media/image5.jpeg" /><Relationship Id="rId4" Type="http://schemas.openxmlformats.org/officeDocument/2006/relationships/image" Target="../media/image13.png" /></Relationships>
</file>

<file path=ppt/slides/_rels/slide4.xml.rels><?xml version="1.0" encoding="UTF-8" standalone="yes"?>
<Relationships xmlns="http://schemas.openxmlformats.org/package/2006/relationships"><Relationship Id="rId3" Type="http://schemas.openxmlformats.org/officeDocument/2006/relationships/slide" Target="slide3.xml" /><Relationship Id="rId2" Type="http://schemas.openxmlformats.org/officeDocument/2006/relationships/image" Target="../media/image5.jpeg" /><Relationship Id="rId1" Type="http://schemas.openxmlformats.org/officeDocument/2006/relationships/slideLayout" Target="../slideLayouts/slideLayout2.xml" /></Relationships>
</file>

<file path=ppt/slides/_rels/slide40.xml.rels><?xml version="1.0" encoding="UTF-8" standalone="yes"?>
<Relationships xmlns="http://schemas.openxmlformats.org/package/2006/relationships"><Relationship Id="rId3" Type="http://schemas.openxmlformats.org/officeDocument/2006/relationships/slide" Target="slide3.xml" /><Relationship Id="rId2" Type="http://schemas.openxmlformats.org/officeDocument/2006/relationships/image" Target="../media/image21.png" /><Relationship Id="rId1" Type="http://schemas.openxmlformats.org/officeDocument/2006/relationships/slideLayout" Target="../slideLayouts/slideLayout2.xml" /><Relationship Id="rId6" Type="http://schemas.openxmlformats.org/officeDocument/2006/relationships/image" Target="../media/image6.png" /><Relationship Id="rId5" Type="http://schemas.openxmlformats.org/officeDocument/2006/relationships/image" Target="../media/image5.jpeg" /><Relationship Id="rId4" Type="http://schemas.openxmlformats.org/officeDocument/2006/relationships/image" Target="../media/image13.png" /></Relationships>
</file>

<file path=ppt/slides/_rels/slide41.xml.rels><?xml version="1.0" encoding="UTF-8" standalone="yes"?>
<Relationships xmlns="http://schemas.openxmlformats.org/package/2006/relationships"><Relationship Id="rId3" Type="http://schemas.openxmlformats.org/officeDocument/2006/relationships/slide" Target="slide3.xml" /><Relationship Id="rId2" Type="http://schemas.openxmlformats.org/officeDocument/2006/relationships/image" Target="../media/image22.png" /><Relationship Id="rId1" Type="http://schemas.openxmlformats.org/officeDocument/2006/relationships/slideLayout" Target="../slideLayouts/slideLayout2.xml" /><Relationship Id="rId6" Type="http://schemas.openxmlformats.org/officeDocument/2006/relationships/image" Target="../media/image6.png" /><Relationship Id="rId5" Type="http://schemas.openxmlformats.org/officeDocument/2006/relationships/image" Target="../media/image5.jpeg" /><Relationship Id="rId4" Type="http://schemas.openxmlformats.org/officeDocument/2006/relationships/image" Target="../media/image13.png" /></Relationships>
</file>

<file path=ppt/slides/_rels/slide42.xml.rels><?xml version="1.0" encoding="UTF-8" standalone="yes"?>
<Relationships xmlns="http://schemas.openxmlformats.org/package/2006/relationships"><Relationship Id="rId3" Type="http://schemas.openxmlformats.org/officeDocument/2006/relationships/slide" Target="slide3.xml" /><Relationship Id="rId2" Type="http://schemas.openxmlformats.org/officeDocument/2006/relationships/image" Target="../media/image23.png" /><Relationship Id="rId1" Type="http://schemas.openxmlformats.org/officeDocument/2006/relationships/slideLayout" Target="../slideLayouts/slideLayout2.xml" /><Relationship Id="rId4" Type="http://schemas.openxmlformats.org/officeDocument/2006/relationships/image" Target="../media/image13.png" /></Relationships>
</file>

<file path=ppt/slides/_rels/slide43.xml.rels><?xml version="1.0" encoding="UTF-8" standalone="yes"?>
<Relationships xmlns="http://schemas.openxmlformats.org/package/2006/relationships"><Relationship Id="rId3" Type="http://schemas.openxmlformats.org/officeDocument/2006/relationships/slide" Target="slide3.xml" /><Relationship Id="rId2" Type="http://schemas.openxmlformats.org/officeDocument/2006/relationships/image" Target="../media/image24.png" /><Relationship Id="rId1" Type="http://schemas.openxmlformats.org/officeDocument/2006/relationships/slideLayout" Target="../slideLayouts/slideLayout2.xml" /><Relationship Id="rId4" Type="http://schemas.openxmlformats.org/officeDocument/2006/relationships/image" Target="../media/image13.png" /></Relationships>
</file>

<file path=ppt/slides/_rels/slide44.xml.rels><?xml version="1.0" encoding="UTF-8" standalone="yes"?>
<Relationships xmlns="http://schemas.openxmlformats.org/package/2006/relationships"><Relationship Id="rId3" Type="http://schemas.openxmlformats.org/officeDocument/2006/relationships/slide" Target="slide3.xml" /><Relationship Id="rId2" Type="http://schemas.openxmlformats.org/officeDocument/2006/relationships/image" Target="../media/image25.png" /><Relationship Id="rId1" Type="http://schemas.openxmlformats.org/officeDocument/2006/relationships/slideLayout" Target="../slideLayouts/slideLayout2.xml" /><Relationship Id="rId4" Type="http://schemas.openxmlformats.org/officeDocument/2006/relationships/image" Target="../media/image13.png" /></Relationships>
</file>

<file path=ppt/slides/_rels/slide45.xml.rels><?xml version="1.0" encoding="UTF-8" standalone="yes"?>
<Relationships xmlns="http://schemas.openxmlformats.org/package/2006/relationships"><Relationship Id="rId3" Type="http://schemas.openxmlformats.org/officeDocument/2006/relationships/image" Target="../media/image26.jpeg" /><Relationship Id="rId2" Type="http://schemas.openxmlformats.org/officeDocument/2006/relationships/notesSlide" Target="../notesSlides/notesSlide7.xml" /><Relationship Id="rId1" Type="http://schemas.openxmlformats.org/officeDocument/2006/relationships/slideLayout" Target="../slideLayouts/slideLayout6.xml" /><Relationship Id="rId4" Type="http://schemas.openxmlformats.org/officeDocument/2006/relationships/image" Target="../media/image27.jpeg" /></Relationships>
</file>

<file path=ppt/slides/_rels/slide5.xml.rels><?xml version="1.0" encoding="UTF-8" standalone="yes"?>
<Relationships xmlns="http://schemas.openxmlformats.org/package/2006/relationships"><Relationship Id="rId3" Type="http://schemas.openxmlformats.org/officeDocument/2006/relationships/image" Target="../media/image6.png" /><Relationship Id="rId2" Type="http://schemas.openxmlformats.org/officeDocument/2006/relationships/notesSlide" Target="../notesSlides/notesSlide1.xml" /><Relationship Id="rId1" Type="http://schemas.openxmlformats.org/officeDocument/2006/relationships/slideLayout" Target="../slideLayouts/slideLayout2.xml" /><Relationship Id="rId4" Type="http://schemas.openxmlformats.org/officeDocument/2006/relationships/image" Target="../media/image5.jpeg" /></Relationships>
</file>

<file path=ppt/slides/_rels/slide6.xml.rels><?xml version="1.0" encoding="UTF-8" standalone="yes"?>
<Relationships xmlns="http://schemas.openxmlformats.org/package/2006/relationships"><Relationship Id="rId3" Type="http://schemas.openxmlformats.org/officeDocument/2006/relationships/slide" Target="slide3.xml" /><Relationship Id="rId7" Type="http://schemas.openxmlformats.org/officeDocument/2006/relationships/image" Target="../media/image8.png" /><Relationship Id="rId2" Type="http://schemas.openxmlformats.org/officeDocument/2006/relationships/notesSlide" Target="../notesSlides/notesSlide2.xml" /><Relationship Id="rId1" Type="http://schemas.openxmlformats.org/officeDocument/2006/relationships/slideLayout" Target="../slideLayouts/slideLayout2.xml" /><Relationship Id="rId6" Type="http://schemas.openxmlformats.org/officeDocument/2006/relationships/image" Target="../media/image7.png" /><Relationship Id="rId5" Type="http://schemas.openxmlformats.org/officeDocument/2006/relationships/image" Target="../media/image5.jpeg" /><Relationship Id="rId4" Type="http://schemas.openxmlformats.org/officeDocument/2006/relationships/image" Target="../media/image6.png" /></Relationships>
</file>

<file path=ppt/slides/_rels/slide7.xml.rels><?xml version="1.0" encoding="UTF-8" standalone="yes"?>
<Relationships xmlns="http://schemas.openxmlformats.org/package/2006/relationships"><Relationship Id="rId3" Type="http://schemas.openxmlformats.org/officeDocument/2006/relationships/slide" Target="slide3.xml" /><Relationship Id="rId2" Type="http://schemas.openxmlformats.org/officeDocument/2006/relationships/notesSlide" Target="../notesSlides/notesSlide3.xml" /><Relationship Id="rId1" Type="http://schemas.openxmlformats.org/officeDocument/2006/relationships/slideLayout" Target="../slideLayouts/slideLayout2.xml" /><Relationship Id="rId5" Type="http://schemas.openxmlformats.org/officeDocument/2006/relationships/image" Target="../media/image6.png" /><Relationship Id="rId4" Type="http://schemas.openxmlformats.org/officeDocument/2006/relationships/image" Target="../media/image5.jpeg" /></Relationships>
</file>

<file path=ppt/slides/_rels/slide8.xml.rels><?xml version="1.0" encoding="UTF-8" standalone="yes"?>
<Relationships xmlns="http://schemas.openxmlformats.org/package/2006/relationships"><Relationship Id="rId3" Type="http://schemas.openxmlformats.org/officeDocument/2006/relationships/image" Target="../media/image9.png" /><Relationship Id="rId2" Type="http://schemas.openxmlformats.org/officeDocument/2006/relationships/notesSlide" Target="../notesSlides/notesSlide4.xml" /><Relationship Id="rId1" Type="http://schemas.openxmlformats.org/officeDocument/2006/relationships/slideLayout" Target="../slideLayouts/slideLayout2.xml" /><Relationship Id="rId5" Type="http://schemas.openxmlformats.org/officeDocument/2006/relationships/image" Target="../media/image6.png" /><Relationship Id="rId4" Type="http://schemas.openxmlformats.org/officeDocument/2006/relationships/image" Target="../media/image5.jpeg" /></Relationships>
</file>

<file path=ppt/slides/_rels/slide9.xml.rels><?xml version="1.0" encoding="UTF-8" standalone="yes"?>
<Relationships xmlns="http://schemas.openxmlformats.org/package/2006/relationships"><Relationship Id="rId3" Type="http://schemas.openxmlformats.org/officeDocument/2006/relationships/slide" Target="slide3.xml" /><Relationship Id="rId7" Type="http://schemas.openxmlformats.org/officeDocument/2006/relationships/image" Target="../media/image8.png" /><Relationship Id="rId2" Type="http://schemas.openxmlformats.org/officeDocument/2006/relationships/notesSlide" Target="../notesSlides/notesSlide5.xml" /><Relationship Id="rId1" Type="http://schemas.openxmlformats.org/officeDocument/2006/relationships/slideLayout" Target="../slideLayouts/slideLayout2.xml" /><Relationship Id="rId6" Type="http://schemas.openxmlformats.org/officeDocument/2006/relationships/image" Target="../media/image10.png" /><Relationship Id="rId5" Type="http://schemas.openxmlformats.org/officeDocument/2006/relationships/image" Target="../media/image5.jpeg" /><Relationship Id="rId4" Type="http://schemas.openxmlformats.org/officeDocument/2006/relationships/image" Target="../media/image6.png"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38300" y="457200"/>
            <a:ext cx="8915400" cy="5867400"/>
          </a:xfrm>
          <a:prstGeom prst="rect">
            <a:avLst/>
          </a:prstGeom>
          <a:ln>
            <a:noFill/>
          </a:ln>
          <a:effectLst>
            <a:softEdge rad="112500"/>
          </a:effectLst>
        </p:spPr>
      </p:pic>
    </p:spTree>
    <p:extLst>
      <p:ext uri="{BB962C8B-B14F-4D97-AF65-F5344CB8AC3E}">
        <p14:creationId xmlns:p14="http://schemas.microsoft.com/office/powerpoint/2010/main" val="3822878592"/>
      </p:ext>
    </p:extLst>
  </p:cSld>
  <p:clrMapOvr>
    <a:masterClrMapping/>
  </p:clrMapOvr>
  <p:transition spd="slow">
    <p:wheel spokes="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434" name="Group 8"/>
          <p:cNvGrpSpPr>
            <a:grpSpLocks/>
          </p:cNvGrpSpPr>
          <p:nvPr/>
        </p:nvGrpSpPr>
        <p:grpSpPr bwMode="auto">
          <a:xfrm>
            <a:off x="1243014" y="149226"/>
            <a:ext cx="720725" cy="474663"/>
            <a:chOff x="188676" y="149066"/>
            <a:chExt cx="720000" cy="474974"/>
          </a:xfrm>
        </p:grpSpPr>
        <p:pic>
          <p:nvPicPr>
            <p:cNvPr id="18440" name="Picture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311189" y="26553"/>
              <a:ext cx="474974" cy="7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1" name="Slide Number Placeholder 6"/>
            <p:cNvSpPr txBox="1">
              <a:spLocks/>
            </p:cNvSpPr>
            <p:nvPr/>
          </p:nvSpPr>
          <p:spPr bwMode="auto">
            <a:xfrm>
              <a:off x="297569" y="229156"/>
              <a:ext cx="430022" cy="332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rtl="1" eaLnBrk="1" hangingPunct="1">
                <a:spcBef>
                  <a:spcPct val="0"/>
                </a:spcBef>
                <a:buFontTx/>
                <a:buNone/>
              </a:pPr>
              <a:fld id="{4972352E-3D9F-40D7-B822-8D6DB40F2F67}" type="slidenum">
                <a:rPr lang="en-US" altLang="en-US" sz="1200">
                  <a:solidFill>
                    <a:srgbClr val="000000"/>
                  </a:solidFill>
                  <a:latin typeface="Arial" panose="020B0604020202020204" pitchFamily="34" charset="0"/>
                </a:rPr>
                <a:pPr algn="ctr" rtl="1" eaLnBrk="1" hangingPunct="1">
                  <a:spcBef>
                    <a:spcPct val="0"/>
                  </a:spcBef>
                  <a:buFontTx/>
                  <a:buNone/>
                </a:pPr>
                <a:t>10</a:t>
              </a:fld>
              <a:endParaRPr lang="en-US" altLang="en-US" sz="1200">
                <a:solidFill>
                  <a:srgbClr val="000000"/>
                </a:solidFill>
                <a:latin typeface="Arial" panose="020B0604020202020204" pitchFamily="34" charset="0"/>
              </a:endParaRPr>
            </a:p>
          </p:txBody>
        </p:sp>
      </p:grpSp>
      <p:sp>
        <p:nvSpPr>
          <p:cNvPr id="18435" name="Content Placeholder 2"/>
          <p:cNvSpPr>
            <a:spLocks noGrp="1"/>
          </p:cNvSpPr>
          <p:nvPr>
            <p:ph idx="1"/>
          </p:nvPr>
        </p:nvSpPr>
        <p:spPr>
          <a:xfrm>
            <a:off x="1524000" y="1524000"/>
            <a:ext cx="8877300" cy="2438400"/>
          </a:xfrm>
        </p:spPr>
        <p:txBody>
          <a:bodyPr>
            <a:normAutofit fontScale="70000" lnSpcReduction="20000"/>
          </a:bodyPr>
          <a:lstStyle/>
          <a:p>
            <a:pPr marL="0" indent="0" algn="ctr" rtl="1">
              <a:lnSpc>
                <a:spcPct val="200000"/>
              </a:lnSpc>
              <a:buNone/>
            </a:pPr>
            <a:r>
              <a:rPr lang="fa-IR" altLang="en-US" sz="5400">
                <a:latin typeface="Arial" panose="020B0604020202020204" pitchFamily="34" charset="0"/>
                <a:cs typeface="B Titr" panose="00000700000000000000" pitchFamily="2" charset="-78"/>
              </a:rPr>
              <a:t>آیین نامه‌ اجرایی </a:t>
            </a:r>
          </a:p>
          <a:p>
            <a:pPr marL="0" indent="0" algn="ctr" rtl="1">
              <a:lnSpc>
                <a:spcPct val="200000"/>
              </a:lnSpc>
              <a:buNone/>
            </a:pPr>
            <a:r>
              <a:rPr lang="fa-IR" altLang="en-US" sz="5400">
                <a:latin typeface="Arial" panose="020B0604020202020204" pitchFamily="34" charset="0"/>
                <a:cs typeface="B Titr" panose="00000700000000000000" pitchFamily="2" charset="-78"/>
              </a:rPr>
              <a:t>اوراق مالی اسلامی </a:t>
            </a:r>
            <a:endParaRPr lang="en-US" altLang="en-US" sz="5400">
              <a:latin typeface="Arial" panose="020B0604020202020204" pitchFamily="34" charset="0"/>
              <a:cs typeface="B Titr" panose="00000700000000000000" pitchFamily="2" charset="-78"/>
            </a:endParaRPr>
          </a:p>
        </p:txBody>
      </p:sp>
      <p:sp>
        <p:nvSpPr>
          <p:cNvPr id="9" name="Rounded Rectangle 8"/>
          <p:cNvSpPr/>
          <p:nvPr/>
        </p:nvSpPr>
        <p:spPr>
          <a:xfrm>
            <a:off x="1218204" y="6390167"/>
            <a:ext cx="2519363" cy="381000"/>
          </a:xfrm>
          <a:prstGeom prst="roundRect">
            <a:avLst/>
          </a:prstGeom>
        </p:spPr>
        <p:style>
          <a:lnRef idx="1">
            <a:schemeClr val="accent5"/>
          </a:lnRef>
          <a:fillRef idx="2">
            <a:schemeClr val="accent5"/>
          </a:fillRef>
          <a:effectRef idx="1">
            <a:schemeClr val="accent5"/>
          </a:effectRef>
          <a:fontRef idx="minor">
            <a:schemeClr val="dk1"/>
          </a:fontRef>
        </p:style>
        <p:txBody>
          <a:bodyPr anchor="ctr"/>
          <a:lstStyle/>
          <a:p>
            <a:pPr algn="ctr" eaLnBrk="1" hangingPunct="1">
              <a:defRPr/>
            </a:pPr>
            <a:r>
              <a:rPr lang="fa-IR" sz="1200" dirty="0">
                <a:cs typeface="B Homa" pitchFamily="2" charset="-78"/>
                <a:hlinkClick r:id="rId3" action="ppaction://hlinksldjump"/>
              </a:rPr>
              <a:t>بازگشت به صفحه فهرست مطالب</a:t>
            </a:r>
            <a:endParaRPr lang="en-US" sz="1200" dirty="0">
              <a:cs typeface="B Homa" pitchFamily="2" charset="-78"/>
            </a:endParaRPr>
          </a:p>
        </p:txBody>
      </p:sp>
      <p:pic>
        <p:nvPicPr>
          <p:cNvPr id="18439" name="Pictur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903414" y="222251"/>
            <a:ext cx="87471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31863488"/>
      </p:ext>
    </p:extLst>
  </p:cSld>
  <p:clrMapOvr>
    <a:masterClrMapping/>
  </p:clrMapOvr>
  <p:transition spd="slow">
    <p:checke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458" name="Group 8"/>
          <p:cNvGrpSpPr>
            <a:grpSpLocks/>
          </p:cNvGrpSpPr>
          <p:nvPr/>
        </p:nvGrpSpPr>
        <p:grpSpPr bwMode="auto">
          <a:xfrm>
            <a:off x="1243014" y="149226"/>
            <a:ext cx="720725" cy="474663"/>
            <a:chOff x="188676" y="149066"/>
            <a:chExt cx="720000" cy="474974"/>
          </a:xfrm>
        </p:grpSpPr>
        <p:pic>
          <p:nvPicPr>
            <p:cNvPr id="19464" name="Picture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311189" y="26553"/>
              <a:ext cx="474974" cy="7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5" name="Slide Number Placeholder 6"/>
            <p:cNvSpPr txBox="1">
              <a:spLocks/>
            </p:cNvSpPr>
            <p:nvPr/>
          </p:nvSpPr>
          <p:spPr bwMode="auto">
            <a:xfrm>
              <a:off x="297569" y="229156"/>
              <a:ext cx="430022" cy="332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rtl="1" eaLnBrk="1" hangingPunct="1">
                <a:spcBef>
                  <a:spcPct val="0"/>
                </a:spcBef>
                <a:buFontTx/>
                <a:buNone/>
              </a:pPr>
              <a:fld id="{DE831DE4-582A-4523-B440-A9D96D20F97C}" type="slidenum">
                <a:rPr lang="en-US" altLang="en-US" sz="1200">
                  <a:solidFill>
                    <a:srgbClr val="000000"/>
                  </a:solidFill>
                  <a:latin typeface="Arial" panose="020B0604020202020204" pitchFamily="34" charset="0"/>
                </a:rPr>
                <a:pPr algn="ctr" rtl="1" eaLnBrk="1" hangingPunct="1">
                  <a:spcBef>
                    <a:spcPct val="0"/>
                  </a:spcBef>
                  <a:buFontTx/>
                  <a:buNone/>
                </a:pPr>
                <a:t>11</a:t>
              </a:fld>
              <a:endParaRPr lang="en-US" altLang="en-US" sz="1200">
                <a:solidFill>
                  <a:srgbClr val="000000"/>
                </a:solidFill>
                <a:latin typeface="Arial" panose="020B0604020202020204" pitchFamily="34" charset="0"/>
              </a:endParaRPr>
            </a:p>
          </p:txBody>
        </p:sp>
      </p:grpSp>
      <p:sp>
        <p:nvSpPr>
          <p:cNvPr id="14340" name="Rectangle 2"/>
          <p:cNvSpPr>
            <a:spLocks noChangeArrowheads="1"/>
          </p:cNvSpPr>
          <p:nvPr/>
        </p:nvSpPr>
        <p:spPr bwMode="auto">
          <a:xfrm>
            <a:off x="2238375" y="1447801"/>
            <a:ext cx="8077200" cy="166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rtl="1" eaLnBrk="1" hangingPunct="1">
              <a:lnSpc>
                <a:spcPct val="150000"/>
              </a:lnSpc>
              <a:defRPr/>
            </a:pPr>
            <a:r>
              <a:rPr lang="fa-IR" altLang="en-US" sz="2800" dirty="0">
                <a:effectLst>
                  <a:outerShdw blurRad="38100" dist="38100" dir="2700000" algn="tl">
                    <a:srgbClr val="000000">
                      <a:alpha val="43137"/>
                    </a:srgbClr>
                  </a:outerShdw>
                </a:effectLst>
                <a:cs typeface="B Zar" pitchFamily="2" charset="-78"/>
              </a:rPr>
              <a:t> </a:t>
            </a:r>
            <a:r>
              <a:rPr lang="fa-IR" altLang="en-US" sz="2000" dirty="0">
                <a:cs typeface="B Titr" panose="00000700000000000000" pitchFamily="2" charset="-78"/>
              </a:rPr>
              <a:t>آیین‌نامه اجرایی اوراق مالی اسلامی موضوع بندهاي (الف)، (ب)،(ج)، (ه‍)، (و)، (ح)، (ی)، (ن) و (ص) تبصره (5) ماده واحده قانون بودجه سال 1402 کل کشور موضوع تصویب نامه شماره 28736/ت61244هـ مورخ 1402/2/23 هیات محترم وزیران</a:t>
            </a:r>
          </a:p>
        </p:txBody>
      </p:sp>
      <p:sp>
        <p:nvSpPr>
          <p:cNvPr id="8" name="Rounded Rectangle 7"/>
          <p:cNvSpPr/>
          <p:nvPr/>
        </p:nvSpPr>
        <p:spPr>
          <a:xfrm>
            <a:off x="1218204" y="6390167"/>
            <a:ext cx="2519363" cy="381000"/>
          </a:xfrm>
          <a:prstGeom prst="roundRect">
            <a:avLst/>
          </a:prstGeom>
        </p:spPr>
        <p:style>
          <a:lnRef idx="1">
            <a:schemeClr val="accent5"/>
          </a:lnRef>
          <a:fillRef idx="2">
            <a:schemeClr val="accent5"/>
          </a:fillRef>
          <a:effectRef idx="1">
            <a:schemeClr val="accent5"/>
          </a:effectRef>
          <a:fontRef idx="minor">
            <a:schemeClr val="dk1"/>
          </a:fontRef>
        </p:style>
        <p:txBody>
          <a:bodyPr anchor="ctr"/>
          <a:lstStyle/>
          <a:p>
            <a:pPr algn="ctr" eaLnBrk="1" hangingPunct="1">
              <a:defRPr/>
            </a:pPr>
            <a:r>
              <a:rPr lang="fa-IR" sz="1200" dirty="0">
                <a:cs typeface="B Homa" pitchFamily="2" charset="-78"/>
                <a:hlinkClick r:id="rId3" action="ppaction://hlinksldjump"/>
              </a:rPr>
              <a:t>بازگشت به صفحه فهرست مطالب</a:t>
            </a:r>
            <a:endParaRPr lang="en-US" sz="1200" dirty="0">
              <a:cs typeface="B Homa" pitchFamily="2" charset="-78"/>
            </a:endParaRPr>
          </a:p>
        </p:txBody>
      </p:sp>
      <p:pic>
        <p:nvPicPr>
          <p:cNvPr id="19463" name="Picture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903414" y="222251"/>
            <a:ext cx="87471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65637098"/>
      </p:ext>
    </p:extLst>
  </p:cSld>
  <p:clrMapOvr>
    <a:masterClrMapping/>
  </p:clrMapOvr>
  <p:transition spd="slow">
    <p:checke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482" name="Group 8"/>
          <p:cNvGrpSpPr>
            <a:grpSpLocks/>
          </p:cNvGrpSpPr>
          <p:nvPr/>
        </p:nvGrpSpPr>
        <p:grpSpPr bwMode="auto">
          <a:xfrm>
            <a:off x="1243014" y="149226"/>
            <a:ext cx="720725" cy="474663"/>
            <a:chOff x="188676" y="149066"/>
            <a:chExt cx="720000" cy="474974"/>
          </a:xfrm>
        </p:grpSpPr>
        <p:pic>
          <p:nvPicPr>
            <p:cNvPr id="20489" name="Picture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311189" y="26553"/>
              <a:ext cx="474974" cy="7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90" name="Slide Number Placeholder 6"/>
            <p:cNvSpPr txBox="1">
              <a:spLocks/>
            </p:cNvSpPr>
            <p:nvPr/>
          </p:nvSpPr>
          <p:spPr bwMode="auto">
            <a:xfrm>
              <a:off x="297569" y="229156"/>
              <a:ext cx="430022" cy="332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rtl="1" eaLnBrk="1" hangingPunct="1">
                <a:spcBef>
                  <a:spcPct val="0"/>
                </a:spcBef>
                <a:buFontTx/>
                <a:buNone/>
              </a:pPr>
              <a:fld id="{BC193EE5-E83D-40F9-B910-8C85FD61BB25}" type="slidenum">
                <a:rPr lang="en-US" altLang="en-US" sz="1200">
                  <a:solidFill>
                    <a:srgbClr val="000000"/>
                  </a:solidFill>
                  <a:latin typeface="Arial" panose="020B0604020202020204" pitchFamily="34" charset="0"/>
                </a:rPr>
                <a:pPr algn="ctr" rtl="1" eaLnBrk="1" hangingPunct="1">
                  <a:spcBef>
                    <a:spcPct val="0"/>
                  </a:spcBef>
                  <a:buFontTx/>
                  <a:buNone/>
                </a:pPr>
                <a:t>12</a:t>
              </a:fld>
              <a:endParaRPr lang="en-US" altLang="en-US" sz="1200">
                <a:solidFill>
                  <a:srgbClr val="000000"/>
                </a:solidFill>
                <a:latin typeface="Arial" panose="020B0604020202020204" pitchFamily="34" charset="0"/>
              </a:endParaRPr>
            </a:p>
          </p:txBody>
        </p:sp>
      </p:grpSp>
      <p:sp>
        <p:nvSpPr>
          <p:cNvPr id="8" name="Rounded Rectangle 7"/>
          <p:cNvSpPr/>
          <p:nvPr/>
        </p:nvSpPr>
        <p:spPr>
          <a:xfrm>
            <a:off x="1218204" y="6390167"/>
            <a:ext cx="2519363" cy="381000"/>
          </a:xfrm>
          <a:prstGeom prst="roundRect">
            <a:avLst/>
          </a:prstGeom>
        </p:spPr>
        <p:style>
          <a:lnRef idx="1">
            <a:schemeClr val="accent5"/>
          </a:lnRef>
          <a:fillRef idx="2">
            <a:schemeClr val="accent5"/>
          </a:fillRef>
          <a:effectRef idx="1">
            <a:schemeClr val="accent5"/>
          </a:effectRef>
          <a:fontRef idx="minor">
            <a:schemeClr val="dk1"/>
          </a:fontRef>
        </p:style>
        <p:txBody>
          <a:bodyPr anchor="ctr"/>
          <a:lstStyle/>
          <a:p>
            <a:pPr algn="ctr" eaLnBrk="1" hangingPunct="1">
              <a:defRPr/>
            </a:pPr>
            <a:r>
              <a:rPr lang="fa-IR" sz="1200" dirty="0">
                <a:cs typeface="B Homa" pitchFamily="2" charset="-78"/>
                <a:hlinkClick r:id="rId3" action="ppaction://hlinksldjump"/>
              </a:rPr>
              <a:t>بازگشت به صفحه فهرست مطالب</a:t>
            </a:r>
            <a:endParaRPr lang="en-US" sz="1200" dirty="0">
              <a:cs typeface="B Homa" pitchFamily="2" charset="-78"/>
            </a:endParaRPr>
          </a:p>
        </p:txBody>
      </p:sp>
      <p:sp>
        <p:nvSpPr>
          <p:cNvPr id="20486" name="Rectangle 8"/>
          <p:cNvSpPr>
            <a:spLocks noChangeArrowheads="1"/>
          </p:cNvSpPr>
          <p:nvPr/>
        </p:nvSpPr>
        <p:spPr bwMode="auto">
          <a:xfrm>
            <a:off x="1228725" y="785814"/>
            <a:ext cx="9544050" cy="44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rtl="1">
              <a:lnSpc>
                <a:spcPct val="115000"/>
              </a:lnSpc>
              <a:spcBef>
                <a:spcPct val="0"/>
              </a:spcBef>
              <a:spcAft>
                <a:spcPts val="675"/>
              </a:spcAft>
              <a:buNone/>
            </a:pPr>
            <a:r>
              <a:rPr lang="fa-IR" altLang="en-US" sz="2000" b="1">
                <a:latin typeface="Times New Roman" panose="02020603050405020304" pitchFamily="18" charset="0"/>
                <a:ea typeface="Times New Roman" panose="02020603050405020304" pitchFamily="18" charset="0"/>
                <a:cs typeface="B Titr" panose="00000700000000000000" pitchFamily="2" charset="-78"/>
              </a:rPr>
              <a:t>آیین نامه اجرایی اوراق مالی اسلامی ماده واحده قانون بودجه سال 1402 كل كشور</a:t>
            </a:r>
          </a:p>
        </p:txBody>
      </p:sp>
      <p:sp>
        <p:nvSpPr>
          <p:cNvPr id="20487" name="Rectangle 1"/>
          <p:cNvSpPr>
            <a:spLocks noChangeArrowheads="1"/>
          </p:cNvSpPr>
          <p:nvPr/>
        </p:nvSpPr>
        <p:spPr bwMode="auto">
          <a:xfrm>
            <a:off x="1963739" y="1295400"/>
            <a:ext cx="8632825" cy="498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Low" rtl="1" eaLnBrk="1" hangingPunct="1">
              <a:lnSpc>
                <a:spcPct val="107000"/>
              </a:lnSpc>
              <a:spcBef>
                <a:spcPct val="0"/>
              </a:spcBef>
              <a:buFontTx/>
              <a:buNone/>
            </a:pPr>
            <a:r>
              <a:rPr lang="fa-IR" altLang="en-US" sz="2000">
                <a:ea typeface="Calibri" panose="020F0502020204030204" pitchFamily="34" charset="0"/>
                <a:cs typeface="B Nazanin" panose="00000400000000000000" pitchFamily="2" charset="-78"/>
              </a:rPr>
              <a:t>ماده 1- در این آیین‌نامه اصطلاحات زیر در معانی مشروح مربوط به کار می‌روند:</a:t>
            </a:r>
          </a:p>
          <a:p>
            <a:pPr algn="justLow" rtl="1" eaLnBrk="1" hangingPunct="1">
              <a:lnSpc>
                <a:spcPct val="107000"/>
              </a:lnSpc>
              <a:spcBef>
                <a:spcPct val="0"/>
              </a:spcBef>
              <a:buFontTx/>
              <a:buNone/>
            </a:pPr>
            <a:r>
              <a:rPr lang="fa-IR" altLang="en-US" sz="2000">
                <a:ea typeface="Calibri" panose="020F0502020204030204" pitchFamily="34" charset="0"/>
                <a:cs typeface="B Nazanin" panose="00000400000000000000" pitchFamily="2" charset="-78"/>
              </a:rPr>
              <a:t>1- قانون: قانون بودجه سال 1402 کل کشور.</a:t>
            </a:r>
          </a:p>
          <a:p>
            <a:pPr algn="justLow" rtl="1" eaLnBrk="1" hangingPunct="1">
              <a:lnSpc>
                <a:spcPct val="107000"/>
              </a:lnSpc>
              <a:spcBef>
                <a:spcPct val="0"/>
              </a:spcBef>
              <a:buFontTx/>
              <a:buNone/>
            </a:pPr>
            <a:r>
              <a:rPr lang="fa-IR" altLang="en-US" sz="2000">
                <a:ea typeface="Calibri" panose="020F0502020204030204" pitchFamily="34" charset="0"/>
                <a:cs typeface="B Nazanin" panose="00000400000000000000" pitchFamily="2" charset="-78"/>
              </a:rPr>
              <a:t>2- سازمان برنامه: سازمان برنامه و بودجه کشور.</a:t>
            </a:r>
          </a:p>
          <a:p>
            <a:pPr algn="justLow" rtl="1" eaLnBrk="1" hangingPunct="1">
              <a:lnSpc>
                <a:spcPct val="107000"/>
              </a:lnSpc>
              <a:spcBef>
                <a:spcPct val="0"/>
              </a:spcBef>
              <a:buFontTx/>
              <a:buNone/>
            </a:pPr>
            <a:r>
              <a:rPr lang="fa-IR" altLang="en-US" sz="2000">
                <a:ea typeface="Calibri" panose="020F0502020204030204" pitchFamily="34" charset="0"/>
                <a:cs typeface="B Nazanin" panose="00000400000000000000" pitchFamily="2" charset="-78"/>
              </a:rPr>
              <a:t>3- وزارت: وزارت امور اقتصادی و دارایی.</a:t>
            </a:r>
          </a:p>
          <a:p>
            <a:pPr algn="justLow" rtl="1" eaLnBrk="1" hangingPunct="1">
              <a:lnSpc>
                <a:spcPct val="107000"/>
              </a:lnSpc>
              <a:spcBef>
                <a:spcPct val="0"/>
              </a:spcBef>
              <a:buFontTx/>
              <a:buNone/>
            </a:pPr>
            <a:r>
              <a:rPr lang="fa-IR" altLang="en-US" sz="2000">
                <a:ea typeface="Calibri" panose="020F0502020204030204" pitchFamily="34" charset="0"/>
                <a:cs typeface="B Nazanin" panose="00000400000000000000" pitchFamily="2" charset="-78"/>
              </a:rPr>
              <a:t>4- بانک مرکزی: بانک مرکزی جمهوری اسلامی ایران.</a:t>
            </a:r>
          </a:p>
          <a:p>
            <a:pPr algn="justLow" rtl="1" eaLnBrk="1" hangingPunct="1">
              <a:lnSpc>
                <a:spcPct val="107000"/>
              </a:lnSpc>
              <a:spcBef>
                <a:spcPct val="0"/>
              </a:spcBef>
              <a:buFontTx/>
              <a:buNone/>
            </a:pPr>
            <a:r>
              <a:rPr lang="fa-IR" altLang="en-US" sz="2000">
                <a:ea typeface="Calibri" panose="020F0502020204030204" pitchFamily="34" charset="0"/>
                <a:cs typeface="B Nazanin" panose="00000400000000000000" pitchFamily="2" charset="-78"/>
              </a:rPr>
              <a:t>5- سازمان بورس: سازمان بورس و اوراق بهادار.</a:t>
            </a:r>
          </a:p>
          <a:p>
            <a:pPr algn="justLow" rtl="1" eaLnBrk="1" hangingPunct="1">
              <a:lnSpc>
                <a:spcPct val="107000"/>
              </a:lnSpc>
              <a:spcBef>
                <a:spcPct val="0"/>
              </a:spcBef>
              <a:buFontTx/>
              <a:buNone/>
            </a:pPr>
            <a:r>
              <a:rPr lang="fa-IR" altLang="en-US" sz="2000">
                <a:ea typeface="Calibri" panose="020F0502020204030204" pitchFamily="34" charset="0"/>
                <a:cs typeface="B Nazanin" panose="00000400000000000000" pitchFamily="2" charset="-78"/>
              </a:rPr>
              <a:t>6- اوراق مالی اسلامی: اوراق بهادار اسلامی با نام </a:t>
            </a:r>
            <a:r>
              <a:rPr lang="fa-IR" altLang="en-US" sz="2000" b="1">
                <a:ea typeface="Calibri" panose="020F0502020204030204" pitchFamily="34" charset="0"/>
                <a:cs typeface="B Nazanin" panose="00000400000000000000" pitchFamily="2" charset="-78"/>
              </a:rPr>
              <a:t>نظیر</a:t>
            </a:r>
            <a:r>
              <a:rPr lang="fa-IR" altLang="en-US" sz="2000">
                <a:ea typeface="Calibri" panose="020F0502020204030204" pitchFamily="34" charset="0"/>
                <a:cs typeface="B Nazanin" panose="00000400000000000000" pitchFamily="2" charset="-78"/>
              </a:rPr>
              <a:t> اوراق مشارکت، انواع صکوک اسلامی (ازجمله اجاره، وکالت، مرابحه عام و منفعت) و </a:t>
            </a:r>
            <a:r>
              <a:rPr lang="fa-IR" altLang="en-US" sz="2000" b="1">
                <a:ea typeface="Calibri" panose="020F0502020204030204" pitchFamily="34" charset="0"/>
                <a:cs typeface="B Nazanin" panose="00000400000000000000" pitchFamily="2" charset="-78"/>
              </a:rPr>
              <a:t>اسناد خزانه اسلامی </a:t>
            </a:r>
            <a:r>
              <a:rPr lang="fa-IR" altLang="en-US" sz="2000">
                <a:ea typeface="Calibri" panose="020F0502020204030204" pitchFamily="34" charset="0"/>
                <a:cs typeface="B Nazanin" panose="00000400000000000000" pitchFamily="2" charset="-78"/>
              </a:rPr>
              <a:t>که در چهارچوب عقود اسلامی و  منطبق بر قوانین و مقررات مربوط، به قیمت اسمی مشخص برای مدت معین به صورت ریالی یا ارزی منتشر می‌شوند. این اوراق مشمول مالیات به نرخ صفر می‌شوند.</a:t>
            </a:r>
          </a:p>
          <a:p>
            <a:pPr algn="justLow" rtl="1" eaLnBrk="1" hangingPunct="1">
              <a:lnSpc>
                <a:spcPct val="107000"/>
              </a:lnSpc>
              <a:spcBef>
                <a:spcPct val="0"/>
              </a:spcBef>
              <a:buFontTx/>
              <a:buNone/>
            </a:pPr>
            <a:r>
              <a:rPr lang="fa-IR" altLang="en-US" sz="2000">
                <a:ea typeface="Calibri" panose="020F0502020204030204" pitchFamily="34" charset="0"/>
                <a:cs typeface="B Nazanin" panose="00000400000000000000" pitchFamily="2" charset="-78"/>
              </a:rPr>
              <a:t>7- اوراق مشارکت: اوراق مالی اسلامی که تابع قانون نحوه انتشار اوراق مشارکت - مصوب 1376- و آیین‌نامه اجرایی آن یا قانون بازار اوراق بهادار جمهوری اسلامی ایران - مصوب 1384- هستند.</a:t>
            </a:r>
          </a:p>
          <a:p>
            <a:pPr algn="justLow" rtl="1" eaLnBrk="1" hangingPunct="1">
              <a:lnSpc>
                <a:spcPct val="107000"/>
              </a:lnSpc>
              <a:spcBef>
                <a:spcPct val="0"/>
              </a:spcBef>
              <a:buFontTx/>
              <a:buNone/>
            </a:pPr>
            <a:r>
              <a:rPr lang="fa-IR" altLang="en-US" sz="2000">
                <a:ea typeface="Calibri" panose="020F0502020204030204" pitchFamily="34" charset="0"/>
                <a:cs typeface="B Nazanin" panose="00000400000000000000" pitchFamily="2" charset="-78"/>
              </a:rPr>
              <a:t>8- صکوک اسلامی: نوعی اوراق مالی اسلامی که  منطبق بر قوانین و مقررات مطابق با مفاد این آیین نامه منتشر می‌شود، نظیر صکوک اجاره، صکوک منفعت، صکوک مرابحه عام و وکالت.</a:t>
            </a:r>
          </a:p>
          <a:p>
            <a:pPr algn="justLow" rtl="1" eaLnBrk="1" hangingPunct="1">
              <a:lnSpc>
                <a:spcPct val="107000"/>
              </a:lnSpc>
              <a:spcBef>
                <a:spcPct val="0"/>
              </a:spcBef>
              <a:buFontTx/>
              <a:buNone/>
            </a:pPr>
            <a:r>
              <a:rPr lang="fa-IR" altLang="en-US" sz="1800">
                <a:ea typeface="Calibri" panose="020F0502020204030204" pitchFamily="34" charset="0"/>
                <a:cs typeface="B Zar" panose="00000400000000000000" pitchFamily="2" charset="-78"/>
              </a:rPr>
              <a:t> </a:t>
            </a:r>
            <a:endParaRPr lang="en-US" altLang="en-US" sz="1800">
              <a:ea typeface="Calibri" panose="020F0502020204030204" pitchFamily="34" charset="0"/>
              <a:cs typeface="B Zar" panose="00000400000000000000" pitchFamily="2" charset="-78"/>
            </a:endParaRPr>
          </a:p>
        </p:txBody>
      </p:sp>
      <p:pic>
        <p:nvPicPr>
          <p:cNvPr id="20488" name="Picture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903414" y="222251"/>
            <a:ext cx="87471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95126263"/>
      </p:ext>
    </p:extLst>
  </p:cSld>
  <p:clrMapOvr>
    <a:masterClrMapping/>
  </p:clrMapOvr>
  <p:transition spd="slow">
    <p:checke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506" name="Group 8"/>
          <p:cNvGrpSpPr>
            <a:grpSpLocks/>
          </p:cNvGrpSpPr>
          <p:nvPr/>
        </p:nvGrpSpPr>
        <p:grpSpPr bwMode="auto">
          <a:xfrm>
            <a:off x="1243014" y="149226"/>
            <a:ext cx="720725" cy="474663"/>
            <a:chOff x="188676" y="149066"/>
            <a:chExt cx="720000" cy="474974"/>
          </a:xfrm>
        </p:grpSpPr>
        <p:pic>
          <p:nvPicPr>
            <p:cNvPr id="21514" name="Picture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311189" y="26553"/>
              <a:ext cx="474974" cy="7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5" name="Slide Number Placeholder 6"/>
            <p:cNvSpPr txBox="1">
              <a:spLocks/>
            </p:cNvSpPr>
            <p:nvPr/>
          </p:nvSpPr>
          <p:spPr bwMode="auto">
            <a:xfrm>
              <a:off x="297569" y="229156"/>
              <a:ext cx="430022" cy="332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rtl="1" eaLnBrk="1" hangingPunct="1">
                <a:spcBef>
                  <a:spcPct val="0"/>
                </a:spcBef>
                <a:buFontTx/>
                <a:buNone/>
              </a:pPr>
              <a:fld id="{CC2D6788-F546-4DB9-A919-D3AD9A524C78}" type="slidenum">
                <a:rPr lang="en-US" altLang="en-US" sz="1200">
                  <a:solidFill>
                    <a:srgbClr val="000000"/>
                  </a:solidFill>
                  <a:latin typeface="Arial" panose="020B0604020202020204" pitchFamily="34" charset="0"/>
                </a:rPr>
                <a:pPr algn="ctr" rtl="1" eaLnBrk="1" hangingPunct="1">
                  <a:spcBef>
                    <a:spcPct val="0"/>
                  </a:spcBef>
                  <a:buFontTx/>
                  <a:buNone/>
                </a:pPr>
                <a:t>13</a:t>
              </a:fld>
              <a:endParaRPr lang="en-US" altLang="en-US" sz="1200">
                <a:solidFill>
                  <a:srgbClr val="000000"/>
                </a:solidFill>
                <a:latin typeface="Arial" panose="020B0604020202020204" pitchFamily="34" charset="0"/>
              </a:endParaRPr>
            </a:p>
          </p:txBody>
        </p:sp>
      </p:grpSp>
      <p:sp>
        <p:nvSpPr>
          <p:cNvPr id="8" name="Rounded Rectangle 7"/>
          <p:cNvSpPr/>
          <p:nvPr/>
        </p:nvSpPr>
        <p:spPr>
          <a:xfrm>
            <a:off x="1218204" y="6390167"/>
            <a:ext cx="2519363" cy="381000"/>
          </a:xfrm>
          <a:prstGeom prst="roundRect">
            <a:avLst/>
          </a:prstGeom>
        </p:spPr>
        <p:style>
          <a:lnRef idx="1">
            <a:schemeClr val="accent5"/>
          </a:lnRef>
          <a:fillRef idx="2">
            <a:schemeClr val="accent5"/>
          </a:fillRef>
          <a:effectRef idx="1">
            <a:schemeClr val="accent5"/>
          </a:effectRef>
          <a:fontRef idx="minor">
            <a:schemeClr val="dk1"/>
          </a:fontRef>
        </p:style>
        <p:txBody>
          <a:bodyPr anchor="ctr"/>
          <a:lstStyle/>
          <a:p>
            <a:pPr algn="ctr" eaLnBrk="1" hangingPunct="1">
              <a:defRPr/>
            </a:pPr>
            <a:r>
              <a:rPr lang="fa-IR" sz="1200" dirty="0">
                <a:cs typeface="B Homa" pitchFamily="2" charset="-78"/>
                <a:hlinkClick r:id="rId3" action="ppaction://hlinksldjump"/>
              </a:rPr>
              <a:t>بازگشت به صفحه فهرست مطالب</a:t>
            </a:r>
            <a:endParaRPr lang="en-US" sz="1200" dirty="0">
              <a:cs typeface="B Homa" pitchFamily="2" charset="-78"/>
            </a:endParaRPr>
          </a:p>
        </p:txBody>
      </p:sp>
      <p:sp>
        <p:nvSpPr>
          <p:cNvPr id="21510" name="Rectangle 8"/>
          <p:cNvSpPr>
            <a:spLocks noChangeArrowheads="1"/>
          </p:cNvSpPr>
          <p:nvPr/>
        </p:nvSpPr>
        <p:spPr bwMode="auto">
          <a:xfrm>
            <a:off x="1217613" y="546100"/>
            <a:ext cx="9544050"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rtl="1">
              <a:lnSpc>
                <a:spcPct val="115000"/>
              </a:lnSpc>
              <a:spcBef>
                <a:spcPct val="0"/>
              </a:spcBef>
              <a:spcAft>
                <a:spcPts val="675"/>
              </a:spcAft>
              <a:buNone/>
            </a:pPr>
            <a:r>
              <a:rPr lang="fa-IR" altLang="en-US" sz="2000" b="1">
                <a:latin typeface="Times New Roman" panose="02020603050405020304" pitchFamily="18" charset="0"/>
                <a:ea typeface="Times New Roman" panose="02020603050405020304" pitchFamily="18" charset="0"/>
                <a:cs typeface="B Titr" panose="00000700000000000000" pitchFamily="2" charset="-78"/>
              </a:rPr>
              <a:t>آیین نامه اجرایی اوراق مالی اسلامی ماده واحده قانون بودجه سال 1402 كل كشور</a:t>
            </a:r>
          </a:p>
        </p:txBody>
      </p:sp>
      <p:sp>
        <p:nvSpPr>
          <p:cNvPr id="21511" name="Rectangle 1"/>
          <p:cNvSpPr>
            <a:spLocks noChangeArrowheads="1"/>
          </p:cNvSpPr>
          <p:nvPr/>
        </p:nvSpPr>
        <p:spPr bwMode="auto">
          <a:xfrm>
            <a:off x="1963739" y="1295400"/>
            <a:ext cx="8632825" cy="388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Low" rtl="1" eaLnBrk="1" hangingPunct="1">
              <a:lnSpc>
                <a:spcPct val="107000"/>
              </a:lnSpc>
              <a:spcBef>
                <a:spcPct val="0"/>
              </a:spcBef>
              <a:buFontTx/>
              <a:buNone/>
            </a:pPr>
            <a:r>
              <a:rPr lang="fa-IR" altLang="en-US" sz="1800">
                <a:ea typeface="Calibri" panose="020F0502020204030204" pitchFamily="34" charset="0"/>
                <a:cs typeface="B Zar" panose="00000400000000000000" pitchFamily="2" charset="-78"/>
              </a:rPr>
              <a:t> </a:t>
            </a:r>
            <a:endParaRPr lang="en-US" altLang="en-US" sz="1800">
              <a:ea typeface="Calibri" panose="020F0502020204030204" pitchFamily="34" charset="0"/>
              <a:cs typeface="B Zar" panose="00000400000000000000" pitchFamily="2" charset="-78"/>
            </a:endParaRPr>
          </a:p>
        </p:txBody>
      </p:sp>
      <p:sp>
        <p:nvSpPr>
          <p:cNvPr id="21512" name="Rectangle 2"/>
          <p:cNvSpPr>
            <a:spLocks noChangeArrowheads="1"/>
          </p:cNvSpPr>
          <p:nvPr/>
        </p:nvSpPr>
        <p:spPr bwMode="auto">
          <a:xfrm>
            <a:off x="1963739" y="1143001"/>
            <a:ext cx="8770937" cy="5986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Low" rtl="1" eaLnBrk="1" hangingPunct="1">
              <a:lnSpc>
                <a:spcPct val="107000"/>
              </a:lnSpc>
              <a:spcBef>
                <a:spcPct val="0"/>
              </a:spcBef>
              <a:buFontTx/>
              <a:buNone/>
            </a:pPr>
            <a:r>
              <a:rPr lang="fa-IR" altLang="en-US" sz="2000">
                <a:solidFill>
                  <a:srgbClr val="000000"/>
                </a:solidFill>
                <a:ea typeface="Calibri" panose="020F0502020204030204" pitchFamily="34" charset="0"/>
                <a:cs typeface="B Nazanin" panose="00000400000000000000" pitchFamily="2" charset="-78"/>
              </a:rPr>
              <a:t>9- اسناد خزانه اسلامی: اوراق مالی اسلامی که مطابق ابلاغ اعتبار و تخصیص‌های صادرشده توسط سازمان برنامه و در چهارچوب این آیین‌نامه برای تأدیه مطالبات قطعی شده و قراردادی  نظیر  پیش‌پرداخت  تعهد شده طبق قراردادهای منعقد شده توسط دستگاه‌های اجرایی واگذار می‌شوند.</a:t>
            </a:r>
          </a:p>
          <a:p>
            <a:pPr algn="justLow" rtl="1" eaLnBrk="1" hangingPunct="1">
              <a:lnSpc>
                <a:spcPct val="107000"/>
              </a:lnSpc>
              <a:spcBef>
                <a:spcPct val="0"/>
              </a:spcBef>
              <a:buFontTx/>
              <a:buNone/>
            </a:pPr>
            <a:r>
              <a:rPr lang="fa-IR" altLang="en-US" sz="2000">
                <a:solidFill>
                  <a:srgbClr val="000000"/>
                </a:solidFill>
                <a:ea typeface="Calibri" panose="020F0502020204030204" pitchFamily="34" charset="0"/>
                <a:cs typeface="B Nazanin" panose="00000400000000000000" pitchFamily="2" charset="-78"/>
              </a:rPr>
              <a:t>10- مطالبات قطعی‌شده: مطالبات قطعی‌شده طلبکاران از دولت که به استناد ماده (19) قانون محاسبات عمومی کشور - مصوب 1366-، ایجاد و با توجه به ماده (20) قانون مذکور تسجیل شده و به تأیید ذی­حساب/مدیر مالی (در دستگاه اجرایی فاقد ذی‌حساب) و رییس دستگاه اجرایی رسیده باشند.</a:t>
            </a:r>
          </a:p>
          <a:p>
            <a:pPr algn="justLow" rtl="1" eaLnBrk="1" hangingPunct="1">
              <a:lnSpc>
                <a:spcPct val="107000"/>
              </a:lnSpc>
              <a:spcBef>
                <a:spcPct val="0"/>
              </a:spcBef>
              <a:buFontTx/>
              <a:buNone/>
            </a:pPr>
            <a:r>
              <a:rPr lang="fa-IR" altLang="en-US" sz="2000">
                <a:solidFill>
                  <a:srgbClr val="000000"/>
                </a:solidFill>
                <a:ea typeface="Calibri" panose="020F0502020204030204" pitchFamily="34" charset="0"/>
                <a:cs typeface="B Nazanin" panose="00000400000000000000" pitchFamily="2" charset="-78"/>
              </a:rPr>
              <a:t>11- حفظ قدرت خرید: مبلغی معادل بیست و نیم درصد(20/5%) مبلغ قابل پرداخت از طریق واگذاری اسناد خزانه اسلامی که مطابق ترتیبات تعیین شده در این آیین نامه و  به ازای هرسال تأخیر تا زمان سررسید اسناد خزانه اسلامی، به صورت روزشمار به مبلغ قابل پرداخت از طریق واگذاری اسناد خزانه اسلامی اضافه می‌شود.</a:t>
            </a:r>
          </a:p>
          <a:p>
            <a:pPr algn="justLow" rtl="1" eaLnBrk="1" hangingPunct="1">
              <a:lnSpc>
                <a:spcPct val="107000"/>
              </a:lnSpc>
              <a:spcBef>
                <a:spcPct val="0"/>
              </a:spcBef>
              <a:buFontTx/>
              <a:buNone/>
            </a:pPr>
            <a:r>
              <a:rPr lang="fa-IR" altLang="en-US" sz="2000">
                <a:solidFill>
                  <a:srgbClr val="000000"/>
                </a:solidFill>
                <a:ea typeface="Calibri" panose="020F0502020204030204" pitchFamily="34" charset="0"/>
                <a:cs typeface="B Nazanin" panose="00000400000000000000" pitchFamily="2" charset="-78"/>
              </a:rPr>
              <a:t>12- دستگاه‌های اجرایی: دستگاه‌های اجرایی موضوع ماده (1) قانون برنامه پنجساله ششم توسعه اقتصادی، اجتماعی و فرهنگی جمهوری اسلامی ایران - مصوب 1395-.</a:t>
            </a:r>
          </a:p>
          <a:p>
            <a:pPr algn="justLow" rtl="1" eaLnBrk="1" hangingPunct="1">
              <a:lnSpc>
                <a:spcPct val="107000"/>
              </a:lnSpc>
              <a:spcBef>
                <a:spcPct val="0"/>
              </a:spcBef>
              <a:buFontTx/>
              <a:buNone/>
            </a:pPr>
            <a:r>
              <a:rPr lang="fa-IR" altLang="en-US" sz="2000">
                <a:solidFill>
                  <a:srgbClr val="000000"/>
                </a:solidFill>
                <a:ea typeface="Calibri" panose="020F0502020204030204" pitchFamily="34" charset="0"/>
                <a:cs typeface="B Nazanin" panose="00000400000000000000" pitchFamily="2" charset="-78"/>
              </a:rPr>
              <a:t>13- مبلغ اسمی: مبلغی که پرداخت آن در سررسید به عنوان اصل مبلغ بدهی ناشی از انتشار اوراق مالی اسلامی، تضمین شده است.</a:t>
            </a:r>
          </a:p>
          <a:p>
            <a:pPr algn="justLow" rtl="1" eaLnBrk="1" hangingPunct="1">
              <a:lnSpc>
                <a:spcPct val="107000"/>
              </a:lnSpc>
              <a:spcBef>
                <a:spcPct val="0"/>
              </a:spcBef>
              <a:buFontTx/>
              <a:buNone/>
            </a:pPr>
            <a:r>
              <a:rPr lang="fa-IR" altLang="en-US" sz="2000">
                <a:solidFill>
                  <a:srgbClr val="000000"/>
                </a:solidFill>
                <a:ea typeface="Calibri" panose="020F0502020204030204" pitchFamily="34" charset="0"/>
                <a:cs typeface="B Nazanin" panose="00000400000000000000" pitchFamily="2" charset="-78"/>
              </a:rPr>
              <a:t>14- بازار ثانویه: بازارهای مورد تأیید سازمان بورس ازجمله فرابورس ایران، بورس اوراق بهادار تهران و بورس انرژی و بازار تحت نظارت بانک مرکزی.</a:t>
            </a:r>
          </a:p>
          <a:p>
            <a:pPr algn="justLow" rtl="1" eaLnBrk="1" hangingPunct="1">
              <a:lnSpc>
                <a:spcPct val="107000"/>
              </a:lnSpc>
              <a:spcBef>
                <a:spcPct val="0"/>
              </a:spcBef>
              <a:buFontTx/>
              <a:buNone/>
            </a:pPr>
            <a:endParaRPr lang="fa-IR" altLang="en-US" sz="2000">
              <a:solidFill>
                <a:srgbClr val="000000"/>
              </a:solidFill>
              <a:ea typeface="Calibri" panose="020F0502020204030204" pitchFamily="34" charset="0"/>
              <a:cs typeface="B Nazanin" panose="00000400000000000000" pitchFamily="2" charset="-78"/>
            </a:endParaRPr>
          </a:p>
          <a:p>
            <a:pPr algn="justLow" rtl="1" eaLnBrk="1" hangingPunct="1">
              <a:lnSpc>
                <a:spcPct val="107000"/>
              </a:lnSpc>
              <a:spcBef>
                <a:spcPct val="0"/>
              </a:spcBef>
              <a:buFontTx/>
              <a:buNone/>
            </a:pPr>
            <a:endParaRPr lang="fa-IR" altLang="en-US" sz="2000">
              <a:solidFill>
                <a:srgbClr val="000000"/>
              </a:solidFill>
              <a:ea typeface="Calibri" panose="020F0502020204030204" pitchFamily="34" charset="0"/>
              <a:cs typeface="B Nazanin" panose="00000400000000000000" pitchFamily="2" charset="-78"/>
            </a:endParaRPr>
          </a:p>
          <a:p>
            <a:pPr algn="justLow" rtl="1" eaLnBrk="1" hangingPunct="1">
              <a:lnSpc>
                <a:spcPct val="107000"/>
              </a:lnSpc>
              <a:spcBef>
                <a:spcPct val="0"/>
              </a:spcBef>
              <a:buFontTx/>
              <a:buNone/>
            </a:pPr>
            <a:r>
              <a:rPr lang="fa-IR" altLang="en-US" sz="1800">
                <a:solidFill>
                  <a:srgbClr val="000000"/>
                </a:solidFill>
                <a:ea typeface="Calibri" panose="020F0502020204030204" pitchFamily="34" charset="0"/>
                <a:cs typeface="B Zar" panose="00000400000000000000" pitchFamily="2" charset="-78"/>
              </a:rPr>
              <a:t> </a:t>
            </a:r>
            <a:endParaRPr lang="en-US" altLang="en-US" sz="1800">
              <a:solidFill>
                <a:srgbClr val="000000"/>
              </a:solidFill>
              <a:ea typeface="Calibri" panose="020F0502020204030204" pitchFamily="34" charset="0"/>
              <a:cs typeface="B Zar" panose="00000400000000000000" pitchFamily="2" charset="-78"/>
            </a:endParaRPr>
          </a:p>
        </p:txBody>
      </p:sp>
      <p:pic>
        <p:nvPicPr>
          <p:cNvPr id="21513" name="Picture 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903414" y="222251"/>
            <a:ext cx="87471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95990194"/>
      </p:ext>
    </p:extLst>
  </p:cSld>
  <p:clrMapOvr>
    <a:masterClrMapping/>
  </p:clrMapOvr>
  <p:transition spd="slow">
    <p:checke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530" name="Group 8"/>
          <p:cNvGrpSpPr>
            <a:grpSpLocks/>
          </p:cNvGrpSpPr>
          <p:nvPr/>
        </p:nvGrpSpPr>
        <p:grpSpPr bwMode="auto">
          <a:xfrm>
            <a:off x="1243014" y="149226"/>
            <a:ext cx="720725" cy="474663"/>
            <a:chOff x="188676" y="149066"/>
            <a:chExt cx="720000" cy="474974"/>
          </a:xfrm>
        </p:grpSpPr>
        <p:pic>
          <p:nvPicPr>
            <p:cNvPr id="22537" name="Picture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311189" y="26553"/>
              <a:ext cx="474974" cy="7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8" name="Slide Number Placeholder 6"/>
            <p:cNvSpPr txBox="1">
              <a:spLocks/>
            </p:cNvSpPr>
            <p:nvPr/>
          </p:nvSpPr>
          <p:spPr bwMode="auto">
            <a:xfrm>
              <a:off x="297569" y="229156"/>
              <a:ext cx="430022" cy="332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rtl="1" eaLnBrk="1" hangingPunct="1">
                <a:spcBef>
                  <a:spcPct val="0"/>
                </a:spcBef>
                <a:buFontTx/>
                <a:buNone/>
              </a:pPr>
              <a:fld id="{3555B482-4C30-4634-A6EF-D022A187EED2}" type="slidenum">
                <a:rPr lang="en-US" altLang="en-US" sz="1200">
                  <a:solidFill>
                    <a:srgbClr val="000000"/>
                  </a:solidFill>
                  <a:latin typeface="Arial" panose="020B0604020202020204" pitchFamily="34" charset="0"/>
                </a:rPr>
                <a:pPr algn="ctr" rtl="1" eaLnBrk="1" hangingPunct="1">
                  <a:spcBef>
                    <a:spcPct val="0"/>
                  </a:spcBef>
                  <a:buFontTx/>
                  <a:buNone/>
                </a:pPr>
                <a:t>14</a:t>
              </a:fld>
              <a:endParaRPr lang="en-US" altLang="en-US" sz="1200">
                <a:solidFill>
                  <a:srgbClr val="000000"/>
                </a:solidFill>
                <a:latin typeface="Arial" panose="020B0604020202020204" pitchFamily="34" charset="0"/>
              </a:endParaRPr>
            </a:p>
          </p:txBody>
        </p:sp>
      </p:grpSp>
      <p:sp>
        <p:nvSpPr>
          <p:cNvPr id="8" name="Rounded Rectangle 7"/>
          <p:cNvSpPr/>
          <p:nvPr/>
        </p:nvSpPr>
        <p:spPr>
          <a:xfrm>
            <a:off x="1218204" y="6390167"/>
            <a:ext cx="2519363" cy="381000"/>
          </a:xfrm>
          <a:prstGeom prst="roundRect">
            <a:avLst/>
          </a:prstGeom>
        </p:spPr>
        <p:style>
          <a:lnRef idx="1">
            <a:schemeClr val="accent5"/>
          </a:lnRef>
          <a:fillRef idx="2">
            <a:schemeClr val="accent5"/>
          </a:fillRef>
          <a:effectRef idx="1">
            <a:schemeClr val="accent5"/>
          </a:effectRef>
          <a:fontRef idx="minor">
            <a:schemeClr val="dk1"/>
          </a:fontRef>
        </p:style>
        <p:txBody>
          <a:bodyPr anchor="ctr"/>
          <a:lstStyle/>
          <a:p>
            <a:pPr algn="ctr" eaLnBrk="1" hangingPunct="1">
              <a:defRPr/>
            </a:pPr>
            <a:r>
              <a:rPr lang="fa-IR" sz="1200" dirty="0">
                <a:cs typeface="B Homa" pitchFamily="2" charset="-78"/>
                <a:hlinkClick r:id="rId3" action="ppaction://hlinksldjump"/>
              </a:rPr>
              <a:t>بازگشت به صفحه فهرست مطالب</a:t>
            </a:r>
            <a:endParaRPr lang="en-US" sz="1200" dirty="0">
              <a:cs typeface="B Homa" pitchFamily="2" charset="-78"/>
            </a:endParaRPr>
          </a:p>
        </p:txBody>
      </p:sp>
      <p:sp>
        <p:nvSpPr>
          <p:cNvPr id="22534" name="Rectangle 8"/>
          <p:cNvSpPr>
            <a:spLocks noChangeArrowheads="1"/>
          </p:cNvSpPr>
          <p:nvPr/>
        </p:nvSpPr>
        <p:spPr bwMode="auto">
          <a:xfrm>
            <a:off x="1717675" y="955676"/>
            <a:ext cx="9043988" cy="626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Low" rtl="1" eaLnBrk="1" hangingPunct="1">
              <a:lnSpc>
                <a:spcPct val="107000"/>
              </a:lnSpc>
              <a:spcBef>
                <a:spcPct val="0"/>
              </a:spcBef>
              <a:buFontTx/>
              <a:buNone/>
            </a:pPr>
            <a:r>
              <a:rPr lang="fa-IR" altLang="en-US" sz="1800">
                <a:ea typeface="Calibri" panose="020F0502020204030204" pitchFamily="34" charset="0"/>
                <a:cs typeface="B Zar" panose="00000400000000000000" pitchFamily="2" charset="-78"/>
              </a:rPr>
              <a:t> </a:t>
            </a:r>
            <a:r>
              <a:rPr lang="fa-IR" altLang="en-US" sz="2000">
                <a:solidFill>
                  <a:srgbClr val="000000"/>
                </a:solidFill>
                <a:ea typeface="Calibri" panose="020F0502020204030204" pitchFamily="34" charset="0"/>
                <a:cs typeface="B Nazanin" panose="00000400000000000000" pitchFamily="2" charset="-78"/>
              </a:rPr>
              <a:t>15- قیمت روز: قیمت اوراق مالی اسلامی در بازار ثانویه که بر حسب مقتضیات عرضه و تقاضا تعیین می‌شود.</a:t>
            </a:r>
          </a:p>
          <a:p>
            <a:pPr algn="justLow" rtl="1" eaLnBrk="1" hangingPunct="1">
              <a:lnSpc>
                <a:spcPct val="107000"/>
              </a:lnSpc>
              <a:spcBef>
                <a:spcPct val="0"/>
              </a:spcBef>
              <a:buFontTx/>
              <a:buNone/>
            </a:pPr>
            <a:r>
              <a:rPr lang="fa-IR" altLang="en-US" sz="2000">
                <a:solidFill>
                  <a:srgbClr val="000000"/>
                </a:solidFill>
                <a:ea typeface="Calibri" panose="020F0502020204030204" pitchFamily="34" charset="0"/>
                <a:cs typeface="B Nazanin" panose="00000400000000000000" pitchFamily="2" charset="-78"/>
              </a:rPr>
              <a:t>16- سامانه اوراق دولت: سامانه الکترونیکی که وزارت مجاز است به منظور مدیریت امور مربوط به اوراق مالی اسلامی دولت از جمله واگذاری اوراق مالی اسلامی راه‌اندازی کند. وزارت پس از استقرار سامانه مذکور، امکان استعلام اطلاعات انتشار و وضعیت اوراق مالی اسلامی را برای سازمان برنامه فراهم می‌کند.</a:t>
            </a:r>
          </a:p>
          <a:p>
            <a:pPr algn="justLow" rtl="1" eaLnBrk="1" hangingPunct="1">
              <a:lnSpc>
                <a:spcPct val="107000"/>
              </a:lnSpc>
              <a:spcBef>
                <a:spcPct val="0"/>
              </a:spcBef>
              <a:buFontTx/>
              <a:buNone/>
            </a:pPr>
            <a:r>
              <a:rPr lang="fa-IR" altLang="en-US" sz="2000">
                <a:solidFill>
                  <a:srgbClr val="000000"/>
                </a:solidFill>
                <a:ea typeface="Calibri" panose="020F0502020204030204" pitchFamily="34" charset="0"/>
                <a:cs typeface="B Nazanin" panose="00000400000000000000" pitchFamily="2" charset="-78"/>
              </a:rPr>
              <a:t>17- عامل واگذاری: سامانه اوراق دولت یا رکن مربوط در بازار سرمایه یا بانک/بانک‌هایی که به تشخیص وزارت تعیین و واگذاری اسناد خزانه اسلامی و سایر اوراق مالی اسلامی و همچنین انجام سایر امور از جمله تسویه تعهدات اوراق در سررسید حسب مورد، از طریق آن انجام می‌شود.</a:t>
            </a:r>
          </a:p>
          <a:p>
            <a:pPr algn="justLow" rtl="1" eaLnBrk="1" hangingPunct="1">
              <a:lnSpc>
                <a:spcPct val="107000"/>
              </a:lnSpc>
              <a:spcBef>
                <a:spcPct val="0"/>
              </a:spcBef>
              <a:buFontTx/>
              <a:buNone/>
            </a:pPr>
            <a:r>
              <a:rPr lang="fa-IR" altLang="en-US" sz="2000">
                <a:solidFill>
                  <a:srgbClr val="000000"/>
                </a:solidFill>
                <a:ea typeface="Calibri" panose="020F0502020204030204" pitchFamily="34" charset="0"/>
                <a:cs typeface="B Nazanin" panose="00000400000000000000" pitchFamily="2" charset="-78"/>
              </a:rPr>
              <a:t>18- تاریخ واگذاری اسناد خزانه اسلامی: تاریخ تکمیل برگه (فرم)های مربوط یا ثبت در سامانه اوراق دولت برای معرفی اشخاص ذی‌نفع جهت دریافت اسناد خزانه اسلامی.</a:t>
            </a:r>
            <a:endParaRPr lang="en-US" altLang="en-US" sz="2000">
              <a:solidFill>
                <a:srgbClr val="000000"/>
              </a:solidFill>
              <a:ea typeface="Calibri" panose="020F0502020204030204" pitchFamily="34" charset="0"/>
              <a:cs typeface="B Nazanin" panose="00000400000000000000" pitchFamily="2" charset="-78"/>
            </a:endParaRPr>
          </a:p>
          <a:p>
            <a:pPr algn="justLow" rtl="1" eaLnBrk="1" hangingPunct="1">
              <a:lnSpc>
                <a:spcPct val="107000"/>
              </a:lnSpc>
              <a:spcBef>
                <a:spcPct val="0"/>
              </a:spcBef>
              <a:buFontTx/>
              <a:buNone/>
            </a:pPr>
            <a:r>
              <a:rPr lang="fa-IR" altLang="en-US" sz="2000">
                <a:solidFill>
                  <a:srgbClr val="000000"/>
                </a:solidFill>
                <a:ea typeface="Calibri" panose="020F0502020204030204" pitchFamily="34" charset="0"/>
                <a:cs typeface="B Nazanin" panose="00000400000000000000" pitchFamily="2" charset="-78"/>
              </a:rPr>
              <a:t>19- فروش اوراق مالی اسلامی: در خصوص اوراق مالی اسلامی نقدی به منزله عرضه تدریجی، حراج، فروش به کسر (کمتر از ارزش اسمی) و پذیره‌نویسی اوراق مالی اسلامی در بازارها (بازار پول و سرمایه) و همچنین برای اوراق غیرنقدی نظیر اسناد خزانه اسلامی به منزله واگذاری این اوراق به ذی‌نفعان در چهارچوب قوانین و مقررات مربوط است.</a:t>
            </a:r>
          </a:p>
          <a:p>
            <a:pPr algn="justLow" rtl="1" eaLnBrk="1" hangingPunct="1">
              <a:lnSpc>
                <a:spcPct val="107000"/>
              </a:lnSpc>
              <a:spcBef>
                <a:spcPct val="0"/>
              </a:spcBef>
              <a:buFontTx/>
              <a:buNone/>
            </a:pPr>
            <a:r>
              <a:rPr lang="fa-IR" altLang="en-US" sz="2000">
                <a:solidFill>
                  <a:srgbClr val="000000"/>
                </a:solidFill>
                <a:ea typeface="Calibri" panose="020F0502020204030204" pitchFamily="34" charset="0"/>
                <a:cs typeface="B Nazanin" panose="00000400000000000000" pitchFamily="2" charset="-78"/>
              </a:rPr>
              <a:t>20-سند اعتباری: اسناد اعتباری به‌منظور تامین اعتبار طرح های تملک دارایی های سرمایه ای و بر اساس مصوبات کمیته تخصیص موضوع ماده (30) قانون برنامه و بودجه کشور- مصوب 1351-  ابلاغ می‌گردند. این اسناد به پشتوانه منابع موضوع ماده (125) قانون محاسبات عمومی کشور  و توسط خزانه داری کل کشور منتشر می‌شوند</a:t>
            </a:r>
          </a:p>
          <a:p>
            <a:pPr algn="justLow" rtl="1" eaLnBrk="1" hangingPunct="1">
              <a:lnSpc>
                <a:spcPct val="107000"/>
              </a:lnSpc>
              <a:spcBef>
                <a:spcPct val="0"/>
              </a:spcBef>
              <a:buFontTx/>
              <a:buNone/>
            </a:pPr>
            <a:endParaRPr lang="fa-IR" altLang="en-US" sz="2000">
              <a:solidFill>
                <a:srgbClr val="000000"/>
              </a:solidFill>
              <a:ea typeface="Calibri" panose="020F0502020204030204" pitchFamily="34" charset="0"/>
              <a:cs typeface="B Nazanin" panose="00000400000000000000" pitchFamily="2" charset="-78"/>
            </a:endParaRPr>
          </a:p>
          <a:p>
            <a:pPr algn="justLow" rtl="1" eaLnBrk="1" hangingPunct="1">
              <a:lnSpc>
                <a:spcPct val="107000"/>
              </a:lnSpc>
              <a:spcBef>
                <a:spcPct val="0"/>
              </a:spcBef>
              <a:buFontTx/>
              <a:buNone/>
            </a:pPr>
            <a:endParaRPr lang="fa-IR" altLang="en-US" sz="1800">
              <a:solidFill>
                <a:srgbClr val="000000"/>
              </a:solidFill>
              <a:ea typeface="Calibri" panose="020F0502020204030204" pitchFamily="34" charset="0"/>
              <a:cs typeface="B Zar" panose="00000400000000000000" pitchFamily="2" charset="-78"/>
            </a:endParaRPr>
          </a:p>
          <a:p>
            <a:pPr algn="justLow" rtl="1" eaLnBrk="1" hangingPunct="1">
              <a:spcBef>
                <a:spcPct val="0"/>
              </a:spcBef>
              <a:buFontTx/>
              <a:buNone/>
            </a:pPr>
            <a:endParaRPr lang="ar-SA" altLang="en-US" sz="1800">
              <a:latin typeface="Times New Roman" panose="02020603050405020304" pitchFamily="18" charset="0"/>
              <a:ea typeface="Calibri" panose="020F0502020204030204" pitchFamily="34" charset="0"/>
              <a:cs typeface="B Nazanin" panose="00000400000000000000" pitchFamily="2" charset="-78"/>
            </a:endParaRPr>
          </a:p>
        </p:txBody>
      </p:sp>
      <p:sp>
        <p:nvSpPr>
          <p:cNvPr id="22535" name="Rectangle 8"/>
          <p:cNvSpPr>
            <a:spLocks noChangeArrowheads="1"/>
          </p:cNvSpPr>
          <p:nvPr/>
        </p:nvSpPr>
        <p:spPr bwMode="auto">
          <a:xfrm>
            <a:off x="1217613" y="481014"/>
            <a:ext cx="9544050" cy="44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rtl="1">
              <a:lnSpc>
                <a:spcPct val="115000"/>
              </a:lnSpc>
              <a:spcBef>
                <a:spcPct val="0"/>
              </a:spcBef>
              <a:spcAft>
                <a:spcPts val="675"/>
              </a:spcAft>
              <a:buNone/>
            </a:pPr>
            <a:r>
              <a:rPr lang="fa-IR" altLang="en-US" sz="2000" b="1">
                <a:latin typeface="Times New Roman" panose="02020603050405020304" pitchFamily="18" charset="0"/>
                <a:ea typeface="Times New Roman" panose="02020603050405020304" pitchFamily="18" charset="0"/>
                <a:cs typeface="B Titr" panose="00000700000000000000" pitchFamily="2" charset="-78"/>
              </a:rPr>
              <a:t>آیین نامه اجرایی اوراق مالی اسلامی ماده واحده قانون بودجه سال 1402كل كشور</a:t>
            </a:r>
          </a:p>
        </p:txBody>
      </p:sp>
      <p:pic>
        <p:nvPicPr>
          <p:cNvPr id="22536" name="Picture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903414" y="222251"/>
            <a:ext cx="87471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42575642"/>
      </p:ext>
    </p:extLst>
  </p:cSld>
  <p:clrMapOvr>
    <a:masterClrMapping/>
  </p:clrMapOvr>
  <p:transition spd="slow">
    <p:checke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554" name="Group 8"/>
          <p:cNvGrpSpPr>
            <a:grpSpLocks/>
          </p:cNvGrpSpPr>
          <p:nvPr/>
        </p:nvGrpSpPr>
        <p:grpSpPr bwMode="auto">
          <a:xfrm>
            <a:off x="1243014" y="149226"/>
            <a:ext cx="720725" cy="474663"/>
            <a:chOff x="188676" y="149066"/>
            <a:chExt cx="720000" cy="474974"/>
          </a:xfrm>
        </p:grpSpPr>
        <p:pic>
          <p:nvPicPr>
            <p:cNvPr id="23584" name="Picture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311189" y="26553"/>
              <a:ext cx="474974" cy="7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85" name="Slide Number Placeholder 6"/>
            <p:cNvSpPr txBox="1">
              <a:spLocks/>
            </p:cNvSpPr>
            <p:nvPr/>
          </p:nvSpPr>
          <p:spPr bwMode="auto">
            <a:xfrm>
              <a:off x="297569" y="229156"/>
              <a:ext cx="430022" cy="332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rtl="1" eaLnBrk="1" hangingPunct="1">
                <a:spcBef>
                  <a:spcPct val="0"/>
                </a:spcBef>
                <a:buFontTx/>
                <a:buNone/>
              </a:pPr>
              <a:fld id="{E728C72C-EDB8-4B28-8B16-A301BB0228FE}" type="slidenum">
                <a:rPr lang="en-US" altLang="en-US" sz="1200">
                  <a:solidFill>
                    <a:srgbClr val="000000"/>
                  </a:solidFill>
                  <a:latin typeface="Arial" panose="020B0604020202020204" pitchFamily="34" charset="0"/>
                </a:rPr>
                <a:pPr algn="ctr" rtl="1" eaLnBrk="1" hangingPunct="1">
                  <a:spcBef>
                    <a:spcPct val="0"/>
                  </a:spcBef>
                  <a:buFontTx/>
                  <a:buNone/>
                </a:pPr>
                <a:t>15</a:t>
              </a:fld>
              <a:endParaRPr lang="en-US" altLang="en-US" sz="1200">
                <a:solidFill>
                  <a:srgbClr val="000000"/>
                </a:solidFill>
                <a:latin typeface="Arial" panose="020B0604020202020204" pitchFamily="34" charset="0"/>
              </a:endParaRPr>
            </a:p>
          </p:txBody>
        </p:sp>
      </p:grpSp>
      <p:sp>
        <p:nvSpPr>
          <p:cNvPr id="8" name="Rounded Rectangle 7"/>
          <p:cNvSpPr/>
          <p:nvPr/>
        </p:nvSpPr>
        <p:spPr>
          <a:xfrm>
            <a:off x="1218204" y="6390167"/>
            <a:ext cx="2519363" cy="381000"/>
          </a:xfrm>
          <a:prstGeom prst="roundRect">
            <a:avLst/>
          </a:prstGeom>
        </p:spPr>
        <p:style>
          <a:lnRef idx="1">
            <a:schemeClr val="accent5"/>
          </a:lnRef>
          <a:fillRef idx="2">
            <a:schemeClr val="accent5"/>
          </a:fillRef>
          <a:effectRef idx="1">
            <a:schemeClr val="accent5"/>
          </a:effectRef>
          <a:fontRef idx="minor">
            <a:schemeClr val="dk1"/>
          </a:fontRef>
        </p:style>
        <p:txBody>
          <a:bodyPr anchor="ctr"/>
          <a:lstStyle/>
          <a:p>
            <a:pPr algn="ctr" eaLnBrk="1" hangingPunct="1">
              <a:defRPr/>
            </a:pPr>
            <a:r>
              <a:rPr lang="fa-IR" sz="1200" dirty="0">
                <a:cs typeface="B Homa" pitchFamily="2" charset="-78"/>
                <a:hlinkClick r:id="rId3" action="ppaction://hlinksldjump"/>
              </a:rPr>
              <a:t>بازگشت به صفحه فهرست مطالب</a:t>
            </a:r>
            <a:endParaRPr lang="en-US" sz="1200" dirty="0">
              <a:cs typeface="B Homa" pitchFamily="2" charset="-78"/>
            </a:endParaRPr>
          </a:p>
        </p:txBody>
      </p:sp>
      <p:sp>
        <p:nvSpPr>
          <p:cNvPr id="23558" name="Rectangle 8"/>
          <p:cNvSpPr>
            <a:spLocks noChangeArrowheads="1"/>
          </p:cNvSpPr>
          <p:nvPr/>
        </p:nvSpPr>
        <p:spPr bwMode="auto">
          <a:xfrm>
            <a:off x="1260475" y="1143000"/>
            <a:ext cx="9544050" cy="877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rtl="1">
              <a:spcBef>
                <a:spcPts val="1800"/>
              </a:spcBef>
              <a:buNone/>
            </a:pPr>
            <a:endParaRPr lang="fa-IR" altLang="en-US" sz="1800">
              <a:latin typeface="Times New Roman" panose="02020603050405020304" pitchFamily="18" charset="0"/>
              <a:ea typeface="Times New Roman" panose="02020603050405020304" pitchFamily="18" charset="0"/>
              <a:cs typeface="B Nazanin" panose="00000400000000000000" pitchFamily="2" charset="-78"/>
            </a:endParaRPr>
          </a:p>
          <a:p>
            <a:pPr algn="just" rtl="1">
              <a:spcBef>
                <a:spcPts val="1800"/>
              </a:spcBef>
              <a:buNone/>
            </a:pPr>
            <a:endParaRPr lang="ar-SA" altLang="en-US" sz="1800">
              <a:latin typeface="Times New Roman" panose="02020603050405020304" pitchFamily="18" charset="0"/>
              <a:ea typeface="Times New Roman" panose="02020603050405020304" pitchFamily="18" charset="0"/>
              <a:cs typeface="B Nazanin" panose="00000400000000000000" pitchFamily="2" charset="-78"/>
            </a:endParaRPr>
          </a:p>
        </p:txBody>
      </p:sp>
      <p:sp>
        <p:nvSpPr>
          <p:cNvPr id="23559" name="Rectangle 8"/>
          <p:cNvSpPr>
            <a:spLocks noChangeArrowheads="1"/>
          </p:cNvSpPr>
          <p:nvPr/>
        </p:nvSpPr>
        <p:spPr bwMode="auto">
          <a:xfrm>
            <a:off x="1243013" y="617539"/>
            <a:ext cx="9544050" cy="44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rtl="1">
              <a:lnSpc>
                <a:spcPct val="115000"/>
              </a:lnSpc>
              <a:spcBef>
                <a:spcPct val="0"/>
              </a:spcBef>
              <a:spcAft>
                <a:spcPts val="675"/>
              </a:spcAft>
              <a:buNone/>
            </a:pPr>
            <a:r>
              <a:rPr lang="fa-IR" altLang="en-US" sz="2000" b="1">
                <a:latin typeface="Times New Roman" panose="02020603050405020304" pitchFamily="18" charset="0"/>
                <a:ea typeface="Times New Roman" panose="02020603050405020304" pitchFamily="18" charset="0"/>
                <a:cs typeface="B Titr" panose="00000700000000000000" pitchFamily="2" charset="-78"/>
              </a:rPr>
              <a:t>آیین نامه اجرایی اوراق مالی اسلامی ماده واحده قانون بودجه سال 1402كل كشور</a:t>
            </a:r>
          </a:p>
        </p:txBody>
      </p:sp>
      <p:sp>
        <p:nvSpPr>
          <p:cNvPr id="23560" name="Rectangle 1"/>
          <p:cNvSpPr>
            <a:spLocks noChangeArrowheads="1"/>
          </p:cNvSpPr>
          <p:nvPr/>
        </p:nvSpPr>
        <p:spPr bwMode="auto">
          <a:xfrm>
            <a:off x="1782764" y="1392238"/>
            <a:ext cx="8885237" cy="173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Low" rtl="1" eaLnBrk="1" hangingPunct="1">
              <a:lnSpc>
                <a:spcPct val="107000"/>
              </a:lnSpc>
              <a:spcBef>
                <a:spcPct val="0"/>
              </a:spcBef>
              <a:buFontTx/>
              <a:buNone/>
            </a:pPr>
            <a:r>
              <a:rPr lang="fa-IR" altLang="en-US" sz="2000">
                <a:ea typeface="Calibri" panose="020F0502020204030204" pitchFamily="34" charset="0"/>
                <a:cs typeface="B Nazanin" panose="00000400000000000000" pitchFamily="2" charset="-78"/>
              </a:rPr>
              <a:t>ماده 2- وزارت مجاز است به نمایندگی از دولت و بر اساس جدول زیر، ضمن هماهنگی با  سازمان برنامه نسبت به انتشار اوراق مالی اسلامی اقدام کند. سازمان برنامه سهم هریک از دستگاه‌های اجرایی و استان‌ها از منابع ناشی از اوراق مالی اسلامی منتشرشده را با رعایت ترتیبات مقرر در بندهای مربوط تعیین و با ذکر مشخصات اوراق تخصیص‌یافته (شامل  نماد معاملاتی و تاریخ سررسید) در موارد انتشار غیرنقدی به دستگاه‌های اجرایی دارای تخصیص اعلام می‌کند:</a:t>
            </a:r>
            <a:endParaRPr lang="en-US" altLang="en-US" sz="2000">
              <a:ea typeface="Calibri" panose="020F0502020204030204" pitchFamily="34" charset="0"/>
              <a:cs typeface="B Nazanin" panose="00000400000000000000" pitchFamily="2" charset="-78"/>
            </a:endParaRPr>
          </a:p>
        </p:txBody>
      </p:sp>
      <p:pic>
        <p:nvPicPr>
          <p:cNvPr id="23561" name="Picture 1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903414" y="222251"/>
            <a:ext cx="87471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 name="Table 2"/>
          <p:cNvGraphicFramePr>
            <a:graphicFrameLocks noGrp="1"/>
          </p:cNvGraphicFramePr>
          <p:nvPr/>
        </p:nvGraphicFramePr>
        <p:xfrm>
          <a:off x="3048000" y="3505201"/>
          <a:ext cx="6781800" cy="1687512"/>
        </p:xfrm>
        <a:graphic>
          <a:graphicData uri="http://schemas.openxmlformats.org/drawingml/2006/table">
            <a:tbl>
              <a:tblPr rtl="1" firstRow="1" firstCol="1" bandRow="1">
                <a:tableStyleId>{5C22544A-7EE6-4342-B048-85BDC9FD1C3A}</a:tableStyleId>
              </a:tblPr>
              <a:tblGrid>
                <a:gridCol w="788402">
                  <a:extLst>
                    <a:ext uri="{9D8B030D-6E8A-4147-A177-3AD203B41FA5}">
                      <a16:colId xmlns:a16="http://schemas.microsoft.com/office/drawing/2014/main" val="671446034"/>
                    </a:ext>
                  </a:extLst>
                </a:gridCol>
                <a:gridCol w="1693099">
                  <a:extLst>
                    <a:ext uri="{9D8B030D-6E8A-4147-A177-3AD203B41FA5}">
                      <a16:colId xmlns:a16="http://schemas.microsoft.com/office/drawing/2014/main" val="2855107018"/>
                    </a:ext>
                  </a:extLst>
                </a:gridCol>
                <a:gridCol w="2539648">
                  <a:extLst>
                    <a:ext uri="{9D8B030D-6E8A-4147-A177-3AD203B41FA5}">
                      <a16:colId xmlns:a16="http://schemas.microsoft.com/office/drawing/2014/main" val="2248873926"/>
                    </a:ext>
                  </a:extLst>
                </a:gridCol>
                <a:gridCol w="1760651">
                  <a:extLst>
                    <a:ext uri="{9D8B030D-6E8A-4147-A177-3AD203B41FA5}">
                      <a16:colId xmlns:a16="http://schemas.microsoft.com/office/drawing/2014/main" val="3015631394"/>
                    </a:ext>
                  </a:extLst>
                </a:gridCol>
              </a:tblGrid>
              <a:tr h="562504">
                <a:tc>
                  <a:txBody>
                    <a:bodyPr/>
                    <a:lstStyle/>
                    <a:p>
                      <a:pPr marL="0" marR="0" algn="ctr" rtl="1">
                        <a:lnSpc>
                          <a:spcPct val="107000"/>
                        </a:lnSpc>
                        <a:spcBef>
                          <a:spcPts val="0"/>
                        </a:spcBef>
                        <a:spcAft>
                          <a:spcPts val="0"/>
                        </a:spcAft>
                      </a:pPr>
                      <a:r>
                        <a:rPr lang="fa-IR" sz="1400" b="1" dirty="0">
                          <a:effectLst/>
                          <a:cs typeface="B Nazanin" panose="00000400000000000000" pitchFamily="2" charset="-78"/>
                        </a:rPr>
                        <a:t>ردیف</a:t>
                      </a:r>
                      <a:endParaRPr lang="en-US" sz="1200" b="1"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a:txBody>
                    <a:bodyPr/>
                    <a:lstStyle/>
                    <a:p>
                      <a:pPr marL="0" marR="0" algn="ctr" rtl="1">
                        <a:lnSpc>
                          <a:spcPct val="107000"/>
                        </a:lnSpc>
                        <a:spcBef>
                          <a:spcPts val="0"/>
                        </a:spcBef>
                        <a:spcAft>
                          <a:spcPts val="0"/>
                        </a:spcAft>
                      </a:pPr>
                      <a:r>
                        <a:rPr lang="fa-IR" sz="1400" b="1">
                          <a:effectLst/>
                          <a:cs typeface="B Nazanin" panose="00000400000000000000" pitchFamily="2" charset="-78"/>
                        </a:rPr>
                        <a:t>بند قانون</a:t>
                      </a:r>
                      <a:endParaRPr lang="en-US" sz="1200" b="1">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a:txBody>
                    <a:bodyPr/>
                    <a:lstStyle/>
                    <a:p>
                      <a:pPr marL="0" marR="0" algn="ctr" rtl="1">
                        <a:lnSpc>
                          <a:spcPct val="107000"/>
                        </a:lnSpc>
                        <a:spcBef>
                          <a:spcPts val="0"/>
                        </a:spcBef>
                        <a:spcAft>
                          <a:spcPts val="0"/>
                        </a:spcAft>
                      </a:pPr>
                      <a:r>
                        <a:rPr lang="fa-IR" sz="1400" b="1">
                          <a:effectLst/>
                          <a:cs typeface="B Nazanin" panose="00000400000000000000" pitchFamily="2" charset="-78"/>
                        </a:rPr>
                        <a:t>نوع اوراق</a:t>
                      </a:r>
                      <a:endParaRPr lang="en-US" sz="1200" b="1">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a:txBody>
                    <a:bodyPr/>
                    <a:lstStyle/>
                    <a:p>
                      <a:pPr marL="0" marR="0" algn="ctr" rtl="1">
                        <a:lnSpc>
                          <a:spcPct val="107000"/>
                        </a:lnSpc>
                        <a:spcBef>
                          <a:spcPts val="0"/>
                        </a:spcBef>
                        <a:spcAft>
                          <a:spcPts val="0"/>
                        </a:spcAft>
                      </a:pPr>
                      <a:r>
                        <a:rPr lang="fa-IR" sz="1400" b="1">
                          <a:effectLst/>
                          <a:cs typeface="B Nazanin" panose="00000400000000000000" pitchFamily="2" charset="-78"/>
                        </a:rPr>
                        <a:t>مبلغ  (میلیارد ریال)</a:t>
                      </a:r>
                      <a:endParaRPr lang="en-US" sz="1200" b="1">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extLst>
                  <a:ext uri="{0D108BD9-81ED-4DB2-BD59-A6C34878D82A}">
                    <a16:rowId xmlns:a16="http://schemas.microsoft.com/office/drawing/2014/main" val="3234162764"/>
                  </a:ext>
                </a:extLst>
              </a:tr>
              <a:tr h="562504">
                <a:tc>
                  <a:txBody>
                    <a:bodyPr/>
                    <a:lstStyle/>
                    <a:p>
                      <a:pPr marL="0" marR="0" algn="ctr" rtl="1">
                        <a:lnSpc>
                          <a:spcPct val="107000"/>
                        </a:lnSpc>
                        <a:spcBef>
                          <a:spcPts val="0"/>
                        </a:spcBef>
                        <a:spcAft>
                          <a:spcPts val="0"/>
                        </a:spcAft>
                      </a:pPr>
                      <a:r>
                        <a:rPr lang="fa-IR" sz="1400" b="1" dirty="0">
                          <a:effectLst/>
                          <a:cs typeface="B Nazanin" panose="00000400000000000000" pitchFamily="2" charset="-78"/>
                        </a:rPr>
                        <a:t>1</a:t>
                      </a:r>
                      <a:endParaRPr lang="en-US" sz="1200" b="1"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a:txBody>
                    <a:bodyPr/>
                    <a:lstStyle/>
                    <a:p>
                      <a:pPr marL="0" marR="0" algn="ctr" rtl="1">
                        <a:lnSpc>
                          <a:spcPct val="107000"/>
                        </a:lnSpc>
                        <a:spcBef>
                          <a:spcPts val="0"/>
                        </a:spcBef>
                        <a:spcAft>
                          <a:spcPts val="0"/>
                        </a:spcAft>
                      </a:pPr>
                      <a:r>
                        <a:rPr lang="fa-IR" sz="1400" b="1" dirty="0">
                          <a:effectLst/>
                          <a:cs typeface="B Nazanin" panose="00000400000000000000" pitchFamily="2" charset="-78"/>
                        </a:rPr>
                        <a:t>بند (ب) تبصره (5)</a:t>
                      </a:r>
                      <a:endParaRPr lang="en-US" sz="1200" b="1"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a:txBody>
                    <a:bodyPr/>
                    <a:lstStyle/>
                    <a:p>
                      <a:pPr marL="0" marR="0" algn="ctr" rtl="1">
                        <a:lnSpc>
                          <a:spcPct val="107000"/>
                        </a:lnSpc>
                        <a:spcBef>
                          <a:spcPts val="0"/>
                        </a:spcBef>
                        <a:spcAft>
                          <a:spcPts val="0"/>
                        </a:spcAft>
                      </a:pPr>
                      <a:r>
                        <a:rPr lang="fa-IR" sz="1400" b="1">
                          <a:effectLst/>
                          <a:cs typeface="B Nazanin" panose="00000400000000000000" pitchFamily="2" charset="-78"/>
                        </a:rPr>
                        <a:t>اوراق مالی اسلامی(ریالی-ارزی)</a:t>
                      </a:r>
                      <a:endParaRPr lang="en-US" sz="1200" b="1">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a:txBody>
                    <a:bodyPr/>
                    <a:lstStyle/>
                    <a:p>
                      <a:pPr marL="0" marR="0" algn="ctr" rtl="1">
                        <a:lnSpc>
                          <a:spcPct val="107000"/>
                        </a:lnSpc>
                        <a:spcBef>
                          <a:spcPts val="0"/>
                        </a:spcBef>
                        <a:spcAft>
                          <a:spcPts val="0"/>
                        </a:spcAft>
                      </a:pPr>
                      <a:r>
                        <a:rPr lang="fa-IR" sz="1400" b="1">
                          <a:effectLst/>
                          <a:cs typeface="B Nazanin" panose="00000400000000000000" pitchFamily="2" charset="-78"/>
                        </a:rPr>
                        <a:t>1.850.000</a:t>
                      </a:r>
                      <a:endParaRPr lang="en-US" sz="1200" b="1">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extLst>
                  <a:ext uri="{0D108BD9-81ED-4DB2-BD59-A6C34878D82A}">
                    <a16:rowId xmlns:a16="http://schemas.microsoft.com/office/drawing/2014/main" val="103882560"/>
                  </a:ext>
                </a:extLst>
              </a:tr>
              <a:tr h="562504">
                <a:tc>
                  <a:txBody>
                    <a:bodyPr/>
                    <a:lstStyle/>
                    <a:p>
                      <a:pPr marL="0" marR="0" algn="ctr" rtl="1">
                        <a:lnSpc>
                          <a:spcPct val="107000"/>
                        </a:lnSpc>
                        <a:spcBef>
                          <a:spcPts val="0"/>
                        </a:spcBef>
                        <a:spcAft>
                          <a:spcPts val="0"/>
                        </a:spcAft>
                      </a:pPr>
                      <a:r>
                        <a:rPr lang="fa-IR" sz="1400" b="1">
                          <a:effectLst/>
                          <a:cs typeface="B Nazanin" panose="00000400000000000000" pitchFamily="2" charset="-78"/>
                        </a:rPr>
                        <a:t>2</a:t>
                      </a:r>
                      <a:endParaRPr lang="en-US" sz="1200" b="1">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a:txBody>
                    <a:bodyPr/>
                    <a:lstStyle/>
                    <a:p>
                      <a:pPr marL="0" marR="0" algn="ctr" rtl="1">
                        <a:lnSpc>
                          <a:spcPct val="107000"/>
                        </a:lnSpc>
                        <a:spcBef>
                          <a:spcPts val="0"/>
                        </a:spcBef>
                        <a:spcAft>
                          <a:spcPts val="0"/>
                        </a:spcAft>
                      </a:pPr>
                      <a:r>
                        <a:rPr lang="fa-IR" sz="1400" b="1" dirty="0">
                          <a:effectLst/>
                          <a:cs typeface="B Nazanin" panose="00000400000000000000" pitchFamily="2" charset="-78"/>
                        </a:rPr>
                        <a:t>بند (ن) تبصره (5)</a:t>
                      </a:r>
                      <a:endParaRPr lang="en-US" sz="1200" b="1"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a:txBody>
                    <a:bodyPr/>
                    <a:lstStyle/>
                    <a:p>
                      <a:pPr marL="0" marR="0" algn="ctr" rtl="1">
                        <a:lnSpc>
                          <a:spcPct val="107000"/>
                        </a:lnSpc>
                        <a:spcBef>
                          <a:spcPts val="0"/>
                        </a:spcBef>
                        <a:spcAft>
                          <a:spcPts val="0"/>
                        </a:spcAft>
                      </a:pPr>
                      <a:r>
                        <a:rPr lang="fa-IR" sz="1400" b="1" dirty="0">
                          <a:effectLst/>
                          <a:cs typeface="B Nazanin" panose="00000400000000000000" pitchFamily="2" charset="-78"/>
                        </a:rPr>
                        <a:t>اوراق مالی اسلامی</a:t>
                      </a:r>
                      <a:endParaRPr lang="en-US" sz="1200" b="1"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a:txBody>
                    <a:bodyPr/>
                    <a:lstStyle/>
                    <a:p>
                      <a:pPr marL="0" marR="0" algn="ctr" rtl="1">
                        <a:lnSpc>
                          <a:spcPct val="107000"/>
                        </a:lnSpc>
                        <a:spcBef>
                          <a:spcPts val="0"/>
                        </a:spcBef>
                        <a:spcAft>
                          <a:spcPts val="0"/>
                        </a:spcAft>
                      </a:pPr>
                      <a:r>
                        <a:rPr lang="fa-IR" sz="1400" b="1" dirty="0">
                          <a:effectLst/>
                          <a:cs typeface="B Nazanin" panose="00000400000000000000" pitchFamily="2" charset="-78"/>
                        </a:rPr>
                        <a:t>20.000</a:t>
                      </a:r>
                      <a:endParaRPr lang="en-US" sz="1200" b="1"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extLst>
                  <a:ext uri="{0D108BD9-81ED-4DB2-BD59-A6C34878D82A}">
                    <a16:rowId xmlns:a16="http://schemas.microsoft.com/office/drawing/2014/main" val="1844085587"/>
                  </a:ext>
                </a:extLst>
              </a:tr>
            </a:tbl>
          </a:graphicData>
        </a:graphic>
      </p:graphicFrame>
    </p:spTree>
    <p:extLst>
      <p:ext uri="{BB962C8B-B14F-4D97-AF65-F5344CB8AC3E}">
        <p14:creationId xmlns:p14="http://schemas.microsoft.com/office/powerpoint/2010/main" val="2725162849"/>
      </p:ext>
    </p:extLst>
  </p:cSld>
  <p:clrMapOvr>
    <a:masterClrMapping/>
  </p:clrMapOvr>
  <p:transition spd="slow">
    <p:checke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578" name="Group 8"/>
          <p:cNvGrpSpPr>
            <a:grpSpLocks/>
          </p:cNvGrpSpPr>
          <p:nvPr/>
        </p:nvGrpSpPr>
        <p:grpSpPr bwMode="auto">
          <a:xfrm>
            <a:off x="1243014" y="149226"/>
            <a:ext cx="720725" cy="474663"/>
            <a:chOff x="188676" y="149066"/>
            <a:chExt cx="720000" cy="474974"/>
          </a:xfrm>
        </p:grpSpPr>
        <p:pic>
          <p:nvPicPr>
            <p:cNvPr id="24585" name="Picture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311189" y="26553"/>
              <a:ext cx="474974" cy="7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6" name="Slide Number Placeholder 6"/>
            <p:cNvSpPr txBox="1">
              <a:spLocks/>
            </p:cNvSpPr>
            <p:nvPr/>
          </p:nvSpPr>
          <p:spPr bwMode="auto">
            <a:xfrm>
              <a:off x="297569" y="229156"/>
              <a:ext cx="430022" cy="332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rtl="1" eaLnBrk="1" hangingPunct="1">
                <a:spcBef>
                  <a:spcPct val="0"/>
                </a:spcBef>
                <a:buFontTx/>
                <a:buNone/>
              </a:pPr>
              <a:fld id="{AACB5C81-D6EA-4C1A-80D9-CCA12B1605FB}" type="slidenum">
                <a:rPr lang="en-US" altLang="en-US" sz="1200">
                  <a:solidFill>
                    <a:srgbClr val="000000"/>
                  </a:solidFill>
                  <a:latin typeface="Arial" panose="020B0604020202020204" pitchFamily="34" charset="0"/>
                </a:rPr>
                <a:pPr algn="ctr" rtl="1" eaLnBrk="1" hangingPunct="1">
                  <a:spcBef>
                    <a:spcPct val="0"/>
                  </a:spcBef>
                  <a:buFontTx/>
                  <a:buNone/>
                </a:pPr>
                <a:t>16</a:t>
              </a:fld>
              <a:endParaRPr lang="en-US" altLang="en-US" sz="1200">
                <a:solidFill>
                  <a:srgbClr val="000000"/>
                </a:solidFill>
                <a:latin typeface="Arial" panose="020B0604020202020204" pitchFamily="34" charset="0"/>
              </a:endParaRPr>
            </a:p>
          </p:txBody>
        </p:sp>
      </p:grpSp>
      <p:sp>
        <p:nvSpPr>
          <p:cNvPr id="24579" name="Rectangle 8"/>
          <p:cNvSpPr>
            <a:spLocks noChangeArrowheads="1"/>
          </p:cNvSpPr>
          <p:nvPr/>
        </p:nvSpPr>
        <p:spPr bwMode="auto">
          <a:xfrm>
            <a:off x="1198563" y="481014"/>
            <a:ext cx="9544050" cy="44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rtl="1">
              <a:lnSpc>
                <a:spcPct val="115000"/>
              </a:lnSpc>
              <a:spcBef>
                <a:spcPct val="0"/>
              </a:spcBef>
              <a:spcAft>
                <a:spcPts val="675"/>
              </a:spcAft>
              <a:buNone/>
            </a:pPr>
            <a:r>
              <a:rPr lang="fa-IR" altLang="en-US" sz="2000" b="1">
                <a:latin typeface="Times New Roman" panose="02020603050405020304" pitchFamily="18" charset="0"/>
                <a:ea typeface="Times New Roman" panose="02020603050405020304" pitchFamily="18" charset="0"/>
                <a:cs typeface="B Titr" panose="00000700000000000000" pitchFamily="2" charset="-78"/>
              </a:rPr>
              <a:t>آیین نامه اجرایی اوراق مالی اسلامی ماده واحده قانون بودجه سال 1402كل كشور</a:t>
            </a:r>
          </a:p>
        </p:txBody>
      </p:sp>
      <p:sp>
        <p:nvSpPr>
          <p:cNvPr id="24580" name="Rectangle 1"/>
          <p:cNvSpPr>
            <a:spLocks noChangeArrowheads="1"/>
          </p:cNvSpPr>
          <p:nvPr/>
        </p:nvSpPr>
        <p:spPr bwMode="auto">
          <a:xfrm>
            <a:off x="2076450" y="862013"/>
            <a:ext cx="8547100" cy="6348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Low" rtl="1" eaLnBrk="1" hangingPunct="1">
              <a:lnSpc>
                <a:spcPct val="107000"/>
              </a:lnSpc>
              <a:spcBef>
                <a:spcPct val="0"/>
              </a:spcBef>
              <a:buFontTx/>
              <a:buNone/>
            </a:pPr>
            <a:r>
              <a:rPr lang="fa-IR" altLang="en-US" sz="2000">
                <a:ea typeface="Calibri" panose="020F0502020204030204" pitchFamily="34" charset="0"/>
                <a:cs typeface="B Nazanin" panose="00000400000000000000" pitchFamily="2" charset="-78"/>
              </a:rPr>
              <a:t>تبصره 1- وزارت به عنوان مسئول انتشار اوراق مالی اسلامی موضوع این ماده (به نیابت از دولت) مجاز است از کلیه روش‌های انتشار اولیه اوراق از جمله تحویل اوراق به طلبکاران، عرضه تدریجی، حراج، فروش اوراق به کسر (کمتر از قیمت اسمی) و پذیره‌نویسی در بازارها (بازار پول و بازار سرمایه) استفاده  کند. کلیه دستگاه‌های اجرایی از جمله سازمان‌های بورس، ثبت اسناد و املاک کشور، ثبت احوال کشور و تأمین اجتماعی مکلفند ضمن رعایت الزامات و تکالیف مقرر در ماده (1) قانون رفع موانع تولید رقابت‌پذیر و ارتقای نظام مالی کشور- مصوب 1394- و آیین‌نامه اجرایی آن و بخشنامه‌های صادرشده توسط وزارت، نسبت به ارایه اطلاعات لازم و فراهم کردن دسترسی لازم به سامانه‌ها و بانک‌های اطلاعاتی مورد نیاز اقدام کنند.</a:t>
            </a:r>
          </a:p>
          <a:p>
            <a:pPr algn="justLow" rtl="1" eaLnBrk="1" hangingPunct="1">
              <a:lnSpc>
                <a:spcPct val="107000"/>
              </a:lnSpc>
              <a:spcBef>
                <a:spcPct val="0"/>
              </a:spcBef>
              <a:buFontTx/>
              <a:buNone/>
            </a:pPr>
            <a:r>
              <a:rPr lang="fa-IR" altLang="en-US" sz="2000">
                <a:ea typeface="Calibri" panose="020F0502020204030204" pitchFamily="34" charset="0"/>
                <a:cs typeface="B Nazanin" panose="00000400000000000000" pitchFamily="2" charset="-78"/>
              </a:rPr>
              <a:t>تبصره 2- ساز و کارهای عرضه اولیه و معاملات ثانویه اوراق مالی اسلامی در بازار پول و سرمایه و نحوه همکاری دستگاه‌ها از جمله سازمان بورس، منطبق بر شیوه‌‌نامه‌ای خواهد بود که توسط وزارت با هماهنگی سازمان برنامه و بانک مرکزی تهیه می‌شود. تا تهیه و ابلاغ شیوه‌نامه مذکور، اقدام براساس شیوه‌نامه اجرایی عرضه اولیه و معاملات ثانویه اوراق بهادار دولتی مورد استفاده در سال 1399، مجاز است.</a:t>
            </a:r>
          </a:p>
          <a:p>
            <a:pPr algn="justLow" rtl="1" eaLnBrk="1" hangingPunct="1">
              <a:lnSpc>
                <a:spcPct val="107000"/>
              </a:lnSpc>
              <a:spcBef>
                <a:spcPct val="0"/>
              </a:spcBef>
              <a:buFontTx/>
              <a:buNone/>
            </a:pPr>
            <a:r>
              <a:rPr lang="fa-IR" altLang="en-US" sz="2000">
                <a:ea typeface="Calibri" panose="020F0502020204030204" pitchFamily="34" charset="0"/>
                <a:cs typeface="B Nazanin" panose="00000400000000000000" pitchFamily="2" charset="-78"/>
              </a:rPr>
              <a:t>تبصره 3 - عرضه اولیه اوراق مالی اسلامی توسط وزارت از طریق ایستگاه معاملاتی مستقل بانک مرکزی مجاز است. سازمان بورس مکلف است دسترسی ایستگاه مذکور را به بورس‌های تحت نظارت (اعم از فرابورس و بورس انرژی) فراهم کند.</a:t>
            </a:r>
          </a:p>
          <a:p>
            <a:pPr algn="justLow" rtl="1" eaLnBrk="1" hangingPunct="1">
              <a:lnSpc>
                <a:spcPct val="107000"/>
              </a:lnSpc>
              <a:spcBef>
                <a:spcPct val="0"/>
              </a:spcBef>
              <a:buFontTx/>
              <a:buNone/>
            </a:pPr>
            <a:r>
              <a:rPr lang="fa-IR" altLang="en-US" sz="2000">
                <a:ea typeface="Calibri" panose="020F0502020204030204" pitchFamily="34" charset="0"/>
                <a:cs typeface="B Nazanin" panose="00000400000000000000" pitchFamily="2" charset="-78"/>
              </a:rPr>
              <a:t>تبصره 4 - سود و هزینه‌های مربوط به انتشار اوراق مالی اسلامی (ریالی – ارزی) در سال ‌جاری حسب مورد مطابق ترتیبات مندرج در قانون از جمله در جداول شماره (8) و (9) قانون، پیش‌بینی شده و قابل پرداخت است. همچنین سازمان برنامه موظف است اعتبار لازم برای تسویه پرداخت‌‎های مرتبط با اوراق مالی اسلامی در سررسیدهای مقرر و هزینه‌های انتشار را طی ردیف‌های خاصی در لوایح بودجه سنواتی منظور کند.</a:t>
            </a:r>
          </a:p>
          <a:p>
            <a:pPr algn="justLow" rtl="1" eaLnBrk="1" hangingPunct="1">
              <a:lnSpc>
                <a:spcPct val="107000"/>
              </a:lnSpc>
              <a:spcBef>
                <a:spcPct val="0"/>
              </a:spcBef>
              <a:buFontTx/>
              <a:buNone/>
            </a:pPr>
            <a:r>
              <a:rPr lang="fa-IR" altLang="en-US" sz="2000">
                <a:ea typeface="Calibri" panose="020F0502020204030204" pitchFamily="34" charset="0"/>
                <a:cs typeface="B Nazanin" panose="00000400000000000000" pitchFamily="2" charset="-78"/>
              </a:rPr>
              <a:t> </a:t>
            </a:r>
          </a:p>
        </p:txBody>
      </p:sp>
      <p:sp>
        <p:nvSpPr>
          <p:cNvPr id="8" name="Rounded Rectangle 7"/>
          <p:cNvSpPr/>
          <p:nvPr/>
        </p:nvSpPr>
        <p:spPr>
          <a:xfrm>
            <a:off x="1198564" y="6667500"/>
            <a:ext cx="2519363" cy="381000"/>
          </a:xfrm>
          <a:prstGeom prst="roundRect">
            <a:avLst/>
          </a:prstGeom>
        </p:spPr>
        <p:style>
          <a:lnRef idx="1">
            <a:schemeClr val="accent5"/>
          </a:lnRef>
          <a:fillRef idx="2">
            <a:schemeClr val="accent5"/>
          </a:fillRef>
          <a:effectRef idx="1">
            <a:schemeClr val="accent5"/>
          </a:effectRef>
          <a:fontRef idx="minor">
            <a:schemeClr val="dk1"/>
          </a:fontRef>
        </p:style>
        <p:txBody>
          <a:bodyPr anchor="ctr"/>
          <a:lstStyle/>
          <a:p>
            <a:pPr algn="ctr" eaLnBrk="1" hangingPunct="1">
              <a:defRPr/>
            </a:pPr>
            <a:r>
              <a:rPr lang="fa-IR" sz="1200" dirty="0">
                <a:cs typeface="B Homa" pitchFamily="2" charset="-78"/>
                <a:hlinkClick r:id="rId3" action="ppaction://hlinksldjump"/>
              </a:rPr>
              <a:t>بازگشت به صفحه فهرست مطالب</a:t>
            </a:r>
            <a:endParaRPr lang="en-US" sz="1200" dirty="0">
              <a:cs typeface="B Homa" pitchFamily="2" charset="-78"/>
            </a:endParaRPr>
          </a:p>
        </p:txBody>
      </p:sp>
      <p:pic>
        <p:nvPicPr>
          <p:cNvPr id="24584" name="Picture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903414" y="222251"/>
            <a:ext cx="87471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13171911"/>
      </p:ext>
    </p:extLst>
  </p:cSld>
  <p:clrMapOvr>
    <a:masterClrMapping/>
  </p:clrMapOvr>
  <p:transition spd="slow">
    <p:checke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602" name="Group 8"/>
          <p:cNvGrpSpPr>
            <a:grpSpLocks/>
          </p:cNvGrpSpPr>
          <p:nvPr/>
        </p:nvGrpSpPr>
        <p:grpSpPr bwMode="auto">
          <a:xfrm>
            <a:off x="1243014" y="149226"/>
            <a:ext cx="720725" cy="474663"/>
            <a:chOff x="188676" y="149066"/>
            <a:chExt cx="720000" cy="474974"/>
          </a:xfrm>
        </p:grpSpPr>
        <p:pic>
          <p:nvPicPr>
            <p:cNvPr id="25609" name="Picture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311189" y="26553"/>
              <a:ext cx="474974" cy="7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10" name="Slide Number Placeholder 6"/>
            <p:cNvSpPr txBox="1">
              <a:spLocks/>
            </p:cNvSpPr>
            <p:nvPr/>
          </p:nvSpPr>
          <p:spPr bwMode="auto">
            <a:xfrm>
              <a:off x="297569" y="229156"/>
              <a:ext cx="430022" cy="332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rtl="1" eaLnBrk="1" hangingPunct="1">
                <a:spcBef>
                  <a:spcPct val="0"/>
                </a:spcBef>
                <a:buFontTx/>
                <a:buNone/>
              </a:pPr>
              <a:fld id="{62D9E71E-5DF8-4F16-822C-B68613DA5B6A}" type="slidenum">
                <a:rPr lang="en-US" altLang="en-US" sz="1200">
                  <a:solidFill>
                    <a:srgbClr val="000000"/>
                  </a:solidFill>
                  <a:latin typeface="Arial" panose="020B0604020202020204" pitchFamily="34" charset="0"/>
                </a:rPr>
                <a:pPr algn="ctr" rtl="1" eaLnBrk="1" hangingPunct="1">
                  <a:spcBef>
                    <a:spcPct val="0"/>
                  </a:spcBef>
                  <a:buFontTx/>
                  <a:buNone/>
                </a:pPr>
                <a:t>17</a:t>
              </a:fld>
              <a:endParaRPr lang="en-US" altLang="en-US" sz="1200">
                <a:solidFill>
                  <a:srgbClr val="000000"/>
                </a:solidFill>
                <a:latin typeface="Arial" panose="020B0604020202020204" pitchFamily="34" charset="0"/>
              </a:endParaRPr>
            </a:p>
          </p:txBody>
        </p:sp>
      </p:grpSp>
      <p:sp>
        <p:nvSpPr>
          <p:cNvPr id="25603" name="Rectangle 8"/>
          <p:cNvSpPr>
            <a:spLocks noChangeArrowheads="1"/>
          </p:cNvSpPr>
          <p:nvPr/>
        </p:nvSpPr>
        <p:spPr bwMode="auto">
          <a:xfrm>
            <a:off x="1217613" y="922338"/>
            <a:ext cx="9544050" cy="635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Low" rtl="1" eaLnBrk="1" hangingPunct="1">
              <a:lnSpc>
                <a:spcPct val="107000"/>
              </a:lnSpc>
              <a:spcBef>
                <a:spcPct val="0"/>
              </a:spcBef>
              <a:buFontTx/>
              <a:buNone/>
            </a:pPr>
            <a:r>
              <a:rPr lang="fa-IR" altLang="en-US" sz="2000">
                <a:solidFill>
                  <a:srgbClr val="000000"/>
                </a:solidFill>
                <a:ea typeface="Calibri" panose="020F0502020204030204" pitchFamily="34" charset="0"/>
                <a:cs typeface="B Nazanin" panose="00000400000000000000" pitchFamily="2" charset="-78"/>
              </a:rPr>
              <a:t>تبصره 5- بازپرداخت اصل و پرداخت سود اوراق مالی اسلامی موضوع این آیین‌نامه در سررسید، در اولویت تخصیص و پرداخت است و خزانه‌داری کل کشور موظف است در صورت عدم دریافت تخصیص در موعد مقرر، نسبت به تأمین و پرداخت مبالغ مربوط از محل تنخواه‌گردان خزانه   اقدام کند. این حکم تا زمان تسویه اوراق یادشده به قوت خود باقی است.</a:t>
            </a:r>
          </a:p>
          <a:p>
            <a:pPr algn="justLow" rtl="1" eaLnBrk="1" hangingPunct="1">
              <a:lnSpc>
                <a:spcPct val="107000"/>
              </a:lnSpc>
              <a:spcBef>
                <a:spcPct val="0"/>
              </a:spcBef>
              <a:buFontTx/>
              <a:buNone/>
            </a:pPr>
            <a:r>
              <a:rPr lang="fa-IR" altLang="en-US" sz="2000">
                <a:solidFill>
                  <a:srgbClr val="000000"/>
                </a:solidFill>
                <a:ea typeface="Calibri" panose="020F0502020204030204" pitchFamily="34" charset="0"/>
                <a:cs typeface="B Nazanin" panose="00000400000000000000" pitchFamily="2" charset="-78"/>
              </a:rPr>
              <a:t>تبصره 6- محاسبه سود و حفظ قدرت خرید به روش مرکب به ترتیب در تعیین بدهی دولت و تعیین حفظ قدرت خرید اسناد خزانه اسلامی ممنوع است و سود و حفظ قدرت خرید صرفاً به اصل بدهی اولیه تعلق می‌گیرد.</a:t>
            </a:r>
          </a:p>
          <a:p>
            <a:pPr algn="justLow" rtl="1" eaLnBrk="1" hangingPunct="1">
              <a:lnSpc>
                <a:spcPct val="107000"/>
              </a:lnSpc>
              <a:spcBef>
                <a:spcPct val="0"/>
              </a:spcBef>
              <a:buFontTx/>
              <a:buNone/>
            </a:pPr>
            <a:r>
              <a:rPr lang="fa-IR" altLang="en-US" sz="2000">
                <a:solidFill>
                  <a:srgbClr val="000000"/>
                </a:solidFill>
                <a:ea typeface="Calibri" panose="020F0502020204030204" pitchFamily="34" charset="0"/>
                <a:cs typeface="B Nazanin" panose="00000400000000000000" pitchFamily="2" charset="-78"/>
              </a:rPr>
              <a:t>تبصره 7- وزارت مجاز است در سقف منابع بند (ب) تبصره (5) قانون و بر اساس تخصیص سازمان برنامه و با هماهنگی با بانک ها نسبت به انتشار اسناد اعتباری اقدام نماید.</a:t>
            </a:r>
          </a:p>
          <a:p>
            <a:pPr algn="justLow" rtl="1">
              <a:lnSpc>
                <a:spcPct val="107000"/>
              </a:lnSpc>
              <a:spcBef>
                <a:spcPct val="0"/>
              </a:spcBef>
              <a:buFontTx/>
              <a:buNone/>
            </a:pPr>
            <a:r>
              <a:rPr lang="fa-IR" altLang="en-US" sz="2000">
                <a:ea typeface="Calibri" panose="020F0502020204030204" pitchFamily="34" charset="0"/>
                <a:cs typeface="B Nazanin" panose="00000400000000000000" pitchFamily="2" charset="-78"/>
              </a:rPr>
              <a:t>ماده 3-</a:t>
            </a:r>
            <a:r>
              <a:rPr lang="fa-IR" altLang="en-US" sz="2000" b="1">
                <a:ea typeface="Calibri" panose="020F0502020204030204" pitchFamily="34" charset="0"/>
                <a:cs typeface="B Nazanin" panose="00000400000000000000" pitchFamily="2" charset="-78"/>
              </a:rPr>
              <a:t> </a:t>
            </a:r>
            <a:r>
              <a:rPr lang="fa-IR" altLang="en-US" sz="2000">
                <a:ea typeface="Calibri" panose="020F0502020204030204" pitchFamily="34" charset="0"/>
                <a:cs typeface="B Nazanin" panose="00000400000000000000" pitchFamily="2" charset="-78"/>
              </a:rPr>
              <a:t>انتشار اسناد خزانه اسلامی موضوع این آیین‌نامه توسط وزارت و واگذاری آن، </a:t>
            </a:r>
            <a:r>
              <a:rPr lang="fa-IR" altLang="en-US" sz="2000" b="1">
                <a:ea typeface="Calibri" panose="020F0502020204030204" pitchFamily="34" charset="0"/>
                <a:cs typeface="B Nazanin" panose="00000400000000000000" pitchFamily="2" charset="-78"/>
              </a:rPr>
              <a:t>با سررسید تا  پایان سال 1405</a:t>
            </a:r>
            <a:r>
              <a:rPr lang="fa-IR" altLang="en-US" sz="2000">
                <a:ea typeface="Calibri" panose="020F0502020204030204" pitchFamily="34" charset="0"/>
                <a:cs typeface="B Nazanin" panose="00000400000000000000" pitchFamily="2" charset="-78"/>
              </a:rPr>
              <a:t> و حفظ قدرت خرید و با رعایت موارد زیر انجام می‌شود:</a:t>
            </a:r>
          </a:p>
          <a:p>
            <a:pPr algn="justLow" rtl="1">
              <a:lnSpc>
                <a:spcPct val="107000"/>
              </a:lnSpc>
              <a:spcBef>
                <a:spcPct val="0"/>
              </a:spcBef>
              <a:buFontTx/>
              <a:buNone/>
            </a:pPr>
            <a:r>
              <a:rPr lang="fa-IR" altLang="en-US" sz="2000">
                <a:ea typeface="Calibri" panose="020F0502020204030204" pitchFamily="34" charset="0"/>
                <a:cs typeface="B Nazanin" panose="00000400000000000000" pitchFamily="2" charset="-78"/>
              </a:rPr>
              <a:t>1- بازه زمانی محاسبه حفظ قدرت خرید متناسب با شرایط قرارداد فی‌مابین و از زمان اتمام مهلت درج‌شده در قراردادها برای پرداخت مطالبات (ازجمله مهلت‌های تعیین‌شده در شرایط عمومی پیمان) با مسئولیت و تأیید رییس دستگاه اجرایی/ مقام مجاز از جانب وی (موضوع ماده (53) قانون محاسبات عمومی کشور)، آغاز می‌شود و پایان آن، تاریخ سررسید اسناد خزانه اسلامی است. در غیر این صورت و همچنین در سایر مواردی که فاقد قرارداد بوده یا در قراردادهای مربوط بازه زمانی مشخصی برای پرداخت تعیین نشده است، بازه زمانی محاسبه حفظ قدرت خرید از زمان صدور حواله برای هریک از صورت وضعیت‌ها یا صورتحساب‌های صادرشده طلبکاران توسط رییس دستگاه اجرایی/ مقام مجاز از جانب وی، تا تاریخ سررسید اسناد خزانه اسلامی است. همچنین برای مطالبات سازمان تأمین اجتماعی، بازه زمانی حفظ قدرت خرید، از تاریخ واگذاری اسناد خزانه اسلامی تا سررسید است.</a:t>
            </a:r>
          </a:p>
          <a:p>
            <a:pPr algn="justLow" rtl="1">
              <a:lnSpc>
                <a:spcPct val="107000"/>
              </a:lnSpc>
              <a:spcBef>
                <a:spcPct val="0"/>
              </a:spcBef>
              <a:buFontTx/>
              <a:buNone/>
            </a:pPr>
            <a:endParaRPr lang="en-US" altLang="en-US" sz="2000">
              <a:ea typeface="Calibri" panose="020F0502020204030204" pitchFamily="34" charset="0"/>
              <a:cs typeface="B Nazanin" panose="00000400000000000000" pitchFamily="2" charset="-78"/>
            </a:endParaRPr>
          </a:p>
        </p:txBody>
      </p:sp>
      <p:sp>
        <p:nvSpPr>
          <p:cNvPr id="25604" name="Rectangle 8"/>
          <p:cNvSpPr>
            <a:spLocks noChangeArrowheads="1"/>
          </p:cNvSpPr>
          <p:nvPr/>
        </p:nvSpPr>
        <p:spPr bwMode="auto">
          <a:xfrm>
            <a:off x="1217613" y="561975"/>
            <a:ext cx="9544050"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rtl="1">
              <a:lnSpc>
                <a:spcPct val="115000"/>
              </a:lnSpc>
              <a:spcBef>
                <a:spcPct val="0"/>
              </a:spcBef>
              <a:spcAft>
                <a:spcPts val="675"/>
              </a:spcAft>
              <a:buNone/>
            </a:pPr>
            <a:r>
              <a:rPr lang="fa-IR" altLang="en-US" sz="2000" b="1">
                <a:latin typeface="Times New Roman" panose="02020603050405020304" pitchFamily="18" charset="0"/>
                <a:ea typeface="Times New Roman" panose="02020603050405020304" pitchFamily="18" charset="0"/>
                <a:cs typeface="B Titr" panose="00000700000000000000" pitchFamily="2" charset="-78"/>
              </a:rPr>
              <a:t>آیین نامه اجرایی اوراق مالی اسلامی ماده واحده قانون بودجه سال 1402 كل كشور</a:t>
            </a:r>
          </a:p>
        </p:txBody>
      </p:sp>
      <p:sp>
        <p:nvSpPr>
          <p:cNvPr id="8" name="Rounded Rectangle 7"/>
          <p:cNvSpPr/>
          <p:nvPr/>
        </p:nvSpPr>
        <p:spPr>
          <a:xfrm>
            <a:off x="1218204" y="6400800"/>
            <a:ext cx="2519363" cy="381000"/>
          </a:xfrm>
          <a:prstGeom prst="roundRect">
            <a:avLst/>
          </a:prstGeom>
        </p:spPr>
        <p:style>
          <a:lnRef idx="1">
            <a:schemeClr val="accent5"/>
          </a:lnRef>
          <a:fillRef idx="2">
            <a:schemeClr val="accent5"/>
          </a:fillRef>
          <a:effectRef idx="1">
            <a:schemeClr val="accent5"/>
          </a:effectRef>
          <a:fontRef idx="minor">
            <a:schemeClr val="dk1"/>
          </a:fontRef>
        </p:style>
        <p:txBody>
          <a:bodyPr anchor="ctr"/>
          <a:lstStyle/>
          <a:p>
            <a:pPr algn="ctr" eaLnBrk="1" hangingPunct="1">
              <a:defRPr/>
            </a:pPr>
            <a:r>
              <a:rPr lang="fa-IR" sz="1200" dirty="0">
                <a:cs typeface="B Homa" pitchFamily="2" charset="-78"/>
                <a:hlinkClick r:id="rId3" action="ppaction://hlinksldjump"/>
              </a:rPr>
              <a:t>بازگشت به صفحه فهرست مطالب</a:t>
            </a:r>
            <a:endParaRPr lang="en-US" sz="1200" dirty="0">
              <a:cs typeface="B Homa" pitchFamily="2" charset="-78"/>
            </a:endParaRPr>
          </a:p>
        </p:txBody>
      </p:sp>
      <p:pic>
        <p:nvPicPr>
          <p:cNvPr id="25608" name="Picture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903414" y="222251"/>
            <a:ext cx="87471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75494881"/>
      </p:ext>
    </p:extLst>
  </p:cSld>
  <p:clrMapOvr>
    <a:masterClrMapping/>
  </p:clrMapOvr>
  <p:transition spd="slow">
    <p:checke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626" name="Group 8"/>
          <p:cNvGrpSpPr>
            <a:grpSpLocks/>
          </p:cNvGrpSpPr>
          <p:nvPr/>
        </p:nvGrpSpPr>
        <p:grpSpPr bwMode="auto">
          <a:xfrm>
            <a:off x="1243014" y="149226"/>
            <a:ext cx="720725" cy="474663"/>
            <a:chOff x="188676" y="149066"/>
            <a:chExt cx="720000" cy="474974"/>
          </a:xfrm>
        </p:grpSpPr>
        <p:pic>
          <p:nvPicPr>
            <p:cNvPr id="26633" name="Picture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311189" y="26553"/>
              <a:ext cx="474974" cy="7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4" name="Slide Number Placeholder 6"/>
            <p:cNvSpPr txBox="1">
              <a:spLocks/>
            </p:cNvSpPr>
            <p:nvPr/>
          </p:nvSpPr>
          <p:spPr bwMode="auto">
            <a:xfrm>
              <a:off x="297569" y="229156"/>
              <a:ext cx="430022" cy="332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rtl="1" eaLnBrk="1" hangingPunct="1">
                <a:spcBef>
                  <a:spcPct val="0"/>
                </a:spcBef>
                <a:buFontTx/>
                <a:buNone/>
              </a:pPr>
              <a:fld id="{A5CDC942-48FE-4AF0-AF56-0B1ECD981553}" type="slidenum">
                <a:rPr lang="en-US" altLang="en-US" sz="1200">
                  <a:solidFill>
                    <a:srgbClr val="000000"/>
                  </a:solidFill>
                  <a:latin typeface="Arial" panose="020B0604020202020204" pitchFamily="34" charset="0"/>
                </a:rPr>
                <a:pPr algn="ctr" rtl="1" eaLnBrk="1" hangingPunct="1">
                  <a:spcBef>
                    <a:spcPct val="0"/>
                  </a:spcBef>
                  <a:buFontTx/>
                  <a:buNone/>
                </a:pPr>
                <a:t>18</a:t>
              </a:fld>
              <a:endParaRPr lang="en-US" altLang="en-US" sz="1200">
                <a:solidFill>
                  <a:srgbClr val="000000"/>
                </a:solidFill>
                <a:latin typeface="Arial" panose="020B0604020202020204" pitchFamily="34" charset="0"/>
              </a:endParaRPr>
            </a:p>
          </p:txBody>
        </p:sp>
      </p:grpSp>
      <p:sp>
        <p:nvSpPr>
          <p:cNvPr id="26627" name="Rectangle 8"/>
          <p:cNvSpPr>
            <a:spLocks noChangeArrowheads="1"/>
          </p:cNvSpPr>
          <p:nvPr/>
        </p:nvSpPr>
        <p:spPr bwMode="auto">
          <a:xfrm>
            <a:off x="1217613" y="561975"/>
            <a:ext cx="9544050"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rtl="1">
              <a:lnSpc>
                <a:spcPct val="115000"/>
              </a:lnSpc>
              <a:spcBef>
                <a:spcPct val="0"/>
              </a:spcBef>
              <a:spcAft>
                <a:spcPts val="675"/>
              </a:spcAft>
              <a:buNone/>
            </a:pPr>
            <a:r>
              <a:rPr lang="fa-IR" altLang="en-US" sz="2000" b="1">
                <a:latin typeface="Times New Roman" panose="02020603050405020304" pitchFamily="18" charset="0"/>
                <a:ea typeface="Times New Roman" panose="02020603050405020304" pitchFamily="18" charset="0"/>
                <a:cs typeface="B Titr" panose="00000700000000000000" pitchFamily="2" charset="-78"/>
              </a:rPr>
              <a:t>آیین نامه اجرایی اوراق مالی اسلامی ماده واحده قانون بودجه سال 1402 كل كشور</a:t>
            </a:r>
          </a:p>
        </p:txBody>
      </p:sp>
      <p:sp>
        <p:nvSpPr>
          <p:cNvPr id="8" name="Rounded Rectangle 7"/>
          <p:cNvSpPr/>
          <p:nvPr/>
        </p:nvSpPr>
        <p:spPr>
          <a:xfrm>
            <a:off x="1218204" y="6390167"/>
            <a:ext cx="2519363" cy="381000"/>
          </a:xfrm>
          <a:prstGeom prst="roundRect">
            <a:avLst/>
          </a:prstGeom>
        </p:spPr>
        <p:style>
          <a:lnRef idx="1">
            <a:schemeClr val="accent5"/>
          </a:lnRef>
          <a:fillRef idx="2">
            <a:schemeClr val="accent5"/>
          </a:fillRef>
          <a:effectRef idx="1">
            <a:schemeClr val="accent5"/>
          </a:effectRef>
          <a:fontRef idx="minor">
            <a:schemeClr val="dk1"/>
          </a:fontRef>
        </p:style>
        <p:txBody>
          <a:bodyPr anchor="ctr"/>
          <a:lstStyle/>
          <a:p>
            <a:pPr algn="ctr" eaLnBrk="1" hangingPunct="1">
              <a:defRPr/>
            </a:pPr>
            <a:r>
              <a:rPr lang="fa-IR" sz="1200" dirty="0">
                <a:cs typeface="B Homa" pitchFamily="2" charset="-78"/>
                <a:hlinkClick r:id="rId3" action="ppaction://hlinksldjump"/>
              </a:rPr>
              <a:t>بازگشت به صفحه فهرست مطالب</a:t>
            </a:r>
            <a:endParaRPr lang="en-US" sz="1200" dirty="0">
              <a:cs typeface="B Homa" pitchFamily="2" charset="-78"/>
            </a:endParaRPr>
          </a:p>
        </p:txBody>
      </p:sp>
      <p:sp>
        <p:nvSpPr>
          <p:cNvPr id="26631" name="Rectangle 1"/>
          <p:cNvSpPr>
            <a:spLocks noChangeArrowheads="1"/>
          </p:cNvSpPr>
          <p:nvPr/>
        </p:nvSpPr>
        <p:spPr bwMode="auto">
          <a:xfrm>
            <a:off x="1884364" y="1044576"/>
            <a:ext cx="8632825" cy="471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Low" rtl="1" eaLnBrk="1" hangingPunct="1">
              <a:lnSpc>
                <a:spcPct val="107000"/>
              </a:lnSpc>
              <a:spcBef>
                <a:spcPct val="0"/>
              </a:spcBef>
              <a:buFontTx/>
              <a:buNone/>
              <a:defRPr/>
            </a:pPr>
            <a:r>
              <a:rPr lang="fa-IR" altLang="en-US" sz="1800" dirty="0">
                <a:ea typeface="Calibri" panose="020F0502020204030204" pitchFamily="34" charset="0"/>
                <a:cs typeface="B Nazanin" panose="00000400000000000000" pitchFamily="2" charset="-78"/>
              </a:rPr>
              <a:t>تبصره 1- مواردی‌ که با اعلام و تأیید رییس دستگاه اجرایی/ مقام مجاز از جانب وی، از هرگونه افزایش بابت خسارت تأخیر تأدیه برخوردار شده‌اند  یا می شوند، صرفاً مشمول حفظ قدرت خرید بر مبنای اصل مطالبات قطعی‌شده (بدون احتساب خسارت تأخیر تأدیه) از تاریخ واگذاری تا سررسید اسناد خواهند بود و خسارت تأخیر تأدیه، صرفاً تا تاریخ واگذاری اسناد خزانه اسلامی قابل تعیین است. </a:t>
            </a:r>
          </a:p>
          <a:p>
            <a:pPr algn="justLow" rtl="1" eaLnBrk="1" hangingPunct="1">
              <a:lnSpc>
                <a:spcPct val="107000"/>
              </a:lnSpc>
              <a:spcBef>
                <a:spcPct val="0"/>
              </a:spcBef>
              <a:buFontTx/>
              <a:buNone/>
              <a:defRPr/>
            </a:pPr>
            <a:r>
              <a:rPr lang="fa-IR" altLang="en-US" sz="1800" dirty="0">
                <a:ea typeface="Calibri" panose="020F0502020204030204" pitchFamily="34" charset="0"/>
                <a:cs typeface="B Nazanin" panose="00000400000000000000" pitchFamily="2" charset="-78"/>
              </a:rPr>
              <a:t>تبصره 2- مبلغ حفظ قدرت خرید برای هرسال با نرخ تعیین‌شده محاسبه و به اصل مبلغ قابل تسویه از طریق واگذاری اسناد خزانه اسلامی اضافه می‌شود. همچنین برای مقاطع زمانی کمتر از یک سال تا سررسید، مبلغ حفظ قدرت خرید با نرخ مذکور، متناسب با دوره زمانی به صورت روزشمار محاسبه و به مبلغ مذکوراضافه می‌شود.</a:t>
            </a:r>
          </a:p>
          <a:p>
            <a:pPr algn="justLow" rtl="1" eaLnBrk="1" hangingPunct="1">
              <a:lnSpc>
                <a:spcPct val="107000"/>
              </a:lnSpc>
              <a:spcBef>
                <a:spcPct val="0"/>
              </a:spcBef>
              <a:buFontTx/>
              <a:buNone/>
              <a:defRPr/>
            </a:pPr>
            <a:r>
              <a:rPr lang="fa-IR" altLang="en-US" sz="1800" dirty="0">
                <a:ea typeface="Calibri" panose="020F0502020204030204" pitchFamily="34" charset="0"/>
                <a:cs typeface="B Nazanin" panose="00000400000000000000" pitchFamily="2" charset="-78"/>
              </a:rPr>
              <a:t>2- مبلغ اسمی و تعداد هر مجموعه (سری) از قطعات اسناد خزانه اسلامی، تاریخ و روش واگذاری توسط وزارت تعیین می‌شود.</a:t>
            </a:r>
          </a:p>
          <a:p>
            <a:pPr algn="justLow" rtl="1" eaLnBrk="1" hangingPunct="1">
              <a:lnSpc>
                <a:spcPct val="107000"/>
              </a:lnSpc>
              <a:spcBef>
                <a:spcPct val="0"/>
              </a:spcBef>
              <a:buFontTx/>
              <a:buNone/>
              <a:defRPr/>
            </a:pPr>
            <a:r>
              <a:rPr lang="fa-IR" altLang="en-US" sz="1800" dirty="0">
                <a:ea typeface="Calibri" panose="020F0502020204030204" pitchFamily="34" charset="0"/>
                <a:cs typeface="B Nazanin" panose="00000400000000000000" pitchFamily="2" charset="-78"/>
              </a:rPr>
              <a:t>3- نام و مشخصات دریافت‌کنندگان اسناد خزانه اسلامی و دستگاه اجرایی ذی‌ربط در موقع واگذاری توسط عامل واگذاری در گواهی واگذاری آن درج می‌شود.</a:t>
            </a:r>
          </a:p>
          <a:p>
            <a:pPr algn="justLow" rtl="1" eaLnBrk="1" hangingPunct="1">
              <a:lnSpc>
                <a:spcPct val="107000"/>
              </a:lnSpc>
              <a:spcBef>
                <a:spcPct val="0"/>
              </a:spcBef>
              <a:buFontTx/>
              <a:buNone/>
              <a:defRPr/>
            </a:pPr>
            <a:endParaRPr lang="fa-IR" altLang="en-US" sz="1050" dirty="0">
              <a:ea typeface="Calibri" panose="020F0502020204030204" pitchFamily="34" charset="0"/>
              <a:cs typeface="B Nazanin" panose="00000400000000000000" pitchFamily="2" charset="-78"/>
            </a:endParaRPr>
          </a:p>
          <a:p>
            <a:pPr algn="justLow" rtl="1" eaLnBrk="1" hangingPunct="1">
              <a:lnSpc>
                <a:spcPct val="107000"/>
              </a:lnSpc>
              <a:spcBef>
                <a:spcPct val="0"/>
              </a:spcBef>
              <a:buFontTx/>
              <a:buNone/>
              <a:defRPr/>
            </a:pPr>
            <a:r>
              <a:rPr lang="fa-IR" altLang="en-US" sz="1800" dirty="0">
                <a:ea typeface="Calibri" panose="020F0502020204030204" pitchFamily="34" charset="0"/>
                <a:cs typeface="B Nazanin" panose="00000400000000000000" pitchFamily="2" charset="-78"/>
              </a:rPr>
              <a:t>4- دستگاه‌های اجرایی مکلفند کسور قانونی مربوط به تسویه مطالبات قطعی‌شده از جمله کسور سپرده حسن انجام کار، سپرده بیمه و بیمه متعلق به سازمان تأمین اجتماعی (شامل سهم کارفرما و پیمانکار) را که از طریق واگذاری اسناد خزانه اسلامی تسویه می‌شود، از محل تخصیص اعتبارات مربوط از جمله اسناد خزانه اسلامی تسویه کنند.</a:t>
            </a:r>
          </a:p>
          <a:p>
            <a:pPr algn="justLow" rtl="1" eaLnBrk="1" hangingPunct="1">
              <a:lnSpc>
                <a:spcPct val="107000"/>
              </a:lnSpc>
              <a:spcBef>
                <a:spcPct val="0"/>
              </a:spcBef>
              <a:buFontTx/>
              <a:buNone/>
              <a:defRPr/>
            </a:pPr>
            <a:endParaRPr lang="fa-IR" altLang="en-US" sz="1800" dirty="0">
              <a:ea typeface="Calibri" panose="020F0502020204030204" pitchFamily="34" charset="0"/>
              <a:cs typeface="B Nazanin" panose="00000400000000000000" pitchFamily="2" charset="-78"/>
            </a:endParaRPr>
          </a:p>
        </p:txBody>
      </p:sp>
      <p:pic>
        <p:nvPicPr>
          <p:cNvPr id="26632" name="Picture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903414" y="222251"/>
            <a:ext cx="87471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17410514"/>
      </p:ext>
    </p:extLst>
  </p:cSld>
  <p:clrMapOvr>
    <a:masterClrMapping/>
  </p:clrMapOvr>
  <p:transition spd="slow">
    <p:checke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650" name="Group 8"/>
          <p:cNvGrpSpPr>
            <a:grpSpLocks/>
          </p:cNvGrpSpPr>
          <p:nvPr/>
        </p:nvGrpSpPr>
        <p:grpSpPr bwMode="auto">
          <a:xfrm>
            <a:off x="1243014" y="149226"/>
            <a:ext cx="720725" cy="474663"/>
            <a:chOff x="188676" y="149066"/>
            <a:chExt cx="720000" cy="474974"/>
          </a:xfrm>
        </p:grpSpPr>
        <p:pic>
          <p:nvPicPr>
            <p:cNvPr id="27657" name="Picture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311189" y="26553"/>
              <a:ext cx="474974" cy="7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8" name="Slide Number Placeholder 6"/>
            <p:cNvSpPr txBox="1">
              <a:spLocks/>
            </p:cNvSpPr>
            <p:nvPr/>
          </p:nvSpPr>
          <p:spPr bwMode="auto">
            <a:xfrm>
              <a:off x="297569" y="229156"/>
              <a:ext cx="430022" cy="332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rtl="1" eaLnBrk="1" hangingPunct="1">
                <a:spcBef>
                  <a:spcPct val="0"/>
                </a:spcBef>
                <a:buFontTx/>
                <a:buNone/>
              </a:pPr>
              <a:fld id="{E00F8350-C791-4493-B93F-BBCD2F5D029D}" type="slidenum">
                <a:rPr lang="en-US" altLang="en-US" sz="1200">
                  <a:solidFill>
                    <a:srgbClr val="000000"/>
                  </a:solidFill>
                  <a:latin typeface="Arial" panose="020B0604020202020204" pitchFamily="34" charset="0"/>
                </a:rPr>
                <a:pPr algn="ctr" rtl="1" eaLnBrk="1" hangingPunct="1">
                  <a:spcBef>
                    <a:spcPct val="0"/>
                  </a:spcBef>
                  <a:buFontTx/>
                  <a:buNone/>
                </a:pPr>
                <a:t>19</a:t>
              </a:fld>
              <a:endParaRPr lang="en-US" altLang="en-US" sz="1200">
                <a:solidFill>
                  <a:srgbClr val="000000"/>
                </a:solidFill>
                <a:latin typeface="Arial" panose="020B0604020202020204" pitchFamily="34" charset="0"/>
              </a:endParaRPr>
            </a:p>
          </p:txBody>
        </p:sp>
      </p:grpSp>
      <p:sp>
        <p:nvSpPr>
          <p:cNvPr id="27651" name="Rectangle 8"/>
          <p:cNvSpPr>
            <a:spLocks noChangeArrowheads="1"/>
          </p:cNvSpPr>
          <p:nvPr/>
        </p:nvSpPr>
        <p:spPr bwMode="auto">
          <a:xfrm>
            <a:off x="1143000" y="481014"/>
            <a:ext cx="9544050" cy="44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rtl="1">
              <a:lnSpc>
                <a:spcPct val="115000"/>
              </a:lnSpc>
              <a:spcBef>
                <a:spcPct val="0"/>
              </a:spcBef>
              <a:spcAft>
                <a:spcPts val="675"/>
              </a:spcAft>
              <a:buNone/>
            </a:pPr>
            <a:r>
              <a:rPr lang="fa-IR" altLang="en-US" sz="2000" b="1">
                <a:latin typeface="Times New Roman" panose="02020603050405020304" pitchFamily="18" charset="0"/>
                <a:ea typeface="Times New Roman" panose="02020603050405020304" pitchFamily="18" charset="0"/>
                <a:cs typeface="B Titr" panose="00000700000000000000" pitchFamily="2" charset="-78"/>
              </a:rPr>
              <a:t>آیین نامه اجرایی اوراق مالی اسلامی ماده واحده قانون بودجه سال 1402 كل كشور</a:t>
            </a:r>
          </a:p>
        </p:txBody>
      </p:sp>
      <p:sp>
        <p:nvSpPr>
          <p:cNvPr id="8" name="Rounded Rectangle 7"/>
          <p:cNvSpPr/>
          <p:nvPr/>
        </p:nvSpPr>
        <p:spPr>
          <a:xfrm>
            <a:off x="1218204" y="6390167"/>
            <a:ext cx="2519363" cy="381000"/>
          </a:xfrm>
          <a:prstGeom prst="roundRect">
            <a:avLst/>
          </a:prstGeom>
        </p:spPr>
        <p:style>
          <a:lnRef idx="1">
            <a:schemeClr val="accent5"/>
          </a:lnRef>
          <a:fillRef idx="2">
            <a:schemeClr val="accent5"/>
          </a:fillRef>
          <a:effectRef idx="1">
            <a:schemeClr val="accent5"/>
          </a:effectRef>
          <a:fontRef idx="minor">
            <a:schemeClr val="dk1"/>
          </a:fontRef>
        </p:style>
        <p:txBody>
          <a:bodyPr anchor="ctr"/>
          <a:lstStyle/>
          <a:p>
            <a:pPr algn="ctr" eaLnBrk="1" hangingPunct="1">
              <a:defRPr/>
            </a:pPr>
            <a:r>
              <a:rPr lang="fa-IR" sz="1200" dirty="0">
                <a:cs typeface="B Homa" pitchFamily="2" charset="-78"/>
                <a:hlinkClick r:id="rId3" action="ppaction://hlinksldjump"/>
              </a:rPr>
              <a:t>بازگشت به صفحه فهرست مطالب</a:t>
            </a:r>
            <a:endParaRPr lang="en-US" sz="1200" dirty="0">
              <a:cs typeface="B Homa" pitchFamily="2" charset="-78"/>
            </a:endParaRPr>
          </a:p>
        </p:txBody>
      </p:sp>
      <p:sp>
        <p:nvSpPr>
          <p:cNvPr id="27655" name="Rectangle 1"/>
          <p:cNvSpPr>
            <a:spLocks noChangeArrowheads="1"/>
          </p:cNvSpPr>
          <p:nvPr/>
        </p:nvSpPr>
        <p:spPr bwMode="auto">
          <a:xfrm>
            <a:off x="1930401" y="927101"/>
            <a:ext cx="8691563" cy="681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Low" rtl="1" eaLnBrk="1" hangingPunct="1">
              <a:lnSpc>
                <a:spcPct val="107000"/>
              </a:lnSpc>
              <a:spcBef>
                <a:spcPct val="0"/>
              </a:spcBef>
              <a:buFontTx/>
              <a:buNone/>
            </a:pPr>
            <a:r>
              <a:rPr lang="fa-IR" altLang="en-US" sz="2000">
                <a:ea typeface="Calibri" panose="020F0502020204030204" pitchFamily="34" charset="0"/>
                <a:cs typeface="B Nazanin" panose="00000400000000000000" pitchFamily="2" charset="-78"/>
              </a:rPr>
              <a:t>تبصره 1- اسناد صادرشده در قبال سپرده حسن انجام کار و سپرده بیمه نزد عامل واگذاری توثیق یا ممنوع‌المعامله می‌شود. این اسناد در قالب مقررات مندرج در شرایط عمومی پیمان‌های مربوط و مقررات مندرج در آیین‌نامه تضمین معاملات دولتی موضوع مصوبه شماره 123402/ت50659هـ مورخ 1394/9/22 و اصلاحات بعدی آن تا قبل از سررسید قابل استرداد به ذی‌نفع است. در غیر این صورت وجوه مربوط در سررسید به حساب سپرده دستگاه اجرایی واریز می‌شود و تابع مقررات بند (ت) ماده (6) آیین‌نامه یاد شده، برای پرداخت در وجه ذی‌نفع خواهد بود.</a:t>
            </a:r>
          </a:p>
          <a:p>
            <a:pPr algn="justLow" rtl="1" eaLnBrk="1" hangingPunct="1">
              <a:lnSpc>
                <a:spcPct val="107000"/>
              </a:lnSpc>
              <a:spcBef>
                <a:spcPct val="0"/>
              </a:spcBef>
              <a:buFontTx/>
              <a:buNone/>
            </a:pPr>
            <a:r>
              <a:rPr lang="fa-IR" altLang="en-US" sz="2000">
                <a:ea typeface="Calibri" panose="020F0502020204030204" pitchFamily="34" charset="0"/>
                <a:cs typeface="B Nazanin" panose="00000400000000000000" pitchFamily="2" charset="-78"/>
              </a:rPr>
              <a:t>تبصره 2- در زمان هرگونه استرداد و آزادسازی اسناد خزانه اسلامی صادرشده بابت کسور سپرده حسن انجام کار و سپرده بیمه مطابق با شرایط عمومی پیمانهای مربوط و دستورالعمل حق بیمه پیمانکاران و مشاوران، دستگاه‌های اجرایی مکلفند نسبت به محاسبه حفظ قدرت خرید برای اسناد خزانه اسلامی مذکور از زمان استرداد و آزاد‌‌سازی تا تاریخ سررسید بر مبنای نرخ تعیین‌شده در این آیین‌نامه اقدام و نسبت به تسویه آن از محل مانده اعتبار تخصیص‌یافته اسناد خزانه اسلامی که دارای سررسید یکسان با اسناد صادرشده بابت کسور مربوط می‌باشد، اقدام کنند. در  غیر این صورت، دستگاه‌های اجرایی موظفند معادل مبلغ محاسبه‌شده بابت حفظ قدرت خرید را در دفاتر دستگاه اجرایی تحت سرفصل بدهی شناسایی و ثبت کنند. موعد پرداخت بدهی مذکور، سررسید اسناد خزانه اسلامی صادرشده بابت کسور سپرده حسن انجام کار و سپرده بیمه است و دستگاه‌های اجرایی مجازند در صورت درخواست متقاضی، بدهی مذکور را با واگذاری اسناد خزانه اسلامی با سررسید بعد از موعد پرداخت یادشده (صرفاً با محاسبه حفظ قدرت خرید برای مقاطع زمانی بعد از موعد پرداخت بدهی تا سررسید اسناد خزانه اسلامی مذکور)، تسویه کنند. این حکم تا سررسید اسناد خزانه اسلامی واگذاری بابت کسور مذکور به قوت خود باقی است.</a:t>
            </a:r>
          </a:p>
          <a:p>
            <a:pPr algn="justLow" rtl="1" eaLnBrk="1" hangingPunct="1">
              <a:lnSpc>
                <a:spcPct val="107000"/>
              </a:lnSpc>
              <a:spcBef>
                <a:spcPct val="0"/>
              </a:spcBef>
              <a:buFontTx/>
              <a:buNone/>
            </a:pPr>
            <a:endParaRPr lang="fa-IR" altLang="en-US" sz="2000">
              <a:ea typeface="Calibri" panose="020F0502020204030204" pitchFamily="34" charset="0"/>
              <a:cs typeface="B Nazanin" panose="00000400000000000000" pitchFamily="2" charset="-78"/>
            </a:endParaRPr>
          </a:p>
          <a:p>
            <a:pPr algn="justLow" rtl="1" eaLnBrk="1" hangingPunct="1">
              <a:lnSpc>
                <a:spcPct val="107000"/>
              </a:lnSpc>
              <a:spcBef>
                <a:spcPct val="0"/>
              </a:spcBef>
              <a:buFontTx/>
              <a:buNone/>
            </a:pPr>
            <a:endParaRPr lang="en-US" altLang="en-US" sz="1800">
              <a:ea typeface="Calibri" panose="020F0502020204030204" pitchFamily="34" charset="0"/>
              <a:cs typeface="B Zar" panose="00000400000000000000" pitchFamily="2" charset="-78"/>
            </a:endParaRPr>
          </a:p>
        </p:txBody>
      </p:sp>
      <p:pic>
        <p:nvPicPr>
          <p:cNvPr id="27656" name="Picture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903414" y="222251"/>
            <a:ext cx="87471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8978837"/>
      </p:ext>
    </p:extLst>
  </p:cSld>
  <p:clrMapOvr>
    <a:masterClrMapping/>
  </p:clrMapOvr>
  <p:transition spd="slow">
    <p:checke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95D4B036-20BA-457F-82D1-4802C0CE697B}" type="slidenum">
              <a:rPr lang="en-US" altLang="fa-IR" sz="1200">
                <a:solidFill>
                  <a:srgbClr val="898989"/>
                </a:solidFill>
              </a:rPr>
              <a:pPr>
                <a:spcBef>
                  <a:spcPct val="0"/>
                </a:spcBef>
                <a:buFontTx/>
                <a:buNone/>
              </a:pPr>
              <a:t>2</a:t>
            </a:fld>
            <a:endParaRPr lang="en-US" altLang="fa-IR" sz="1200">
              <a:solidFill>
                <a:srgbClr val="898989"/>
              </a:solidFill>
            </a:endParaRPr>
          </a:p>
        </p:txBody>
      </p:sp>
      <p:pic>
        <p:nvPicPr>
          <p:cNvPr id="5123"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47763" y="-4763"/>
            <a:ext cx="9906000" cy="685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ounded Rectangle 5"/>
          <p:cNvSpPr/>
          <p:nvPr/>
        </p:nvSpPr>
        <p:spPr>
          <a:xfrm>
            <a:off x="1447801" y="5486401"/>
            <a:ext cx="3719513" cy="938213"/>
          </a:xfrm>
          <a:prstGeom prst="roundRect">
            <a:avLst/>
          </a:prstGeom>
          <a:noFill/>
          <a:ln>
            <a:noFill/>
          </a:ln>
        </p:spPr>
        <p:style>
          <a:lnRef idx="2">
            <a:schemeClr val="accent1"/>
          </a:lnRef>
          <a:fillRef idx="1">
            <a:schemeClr val="lt1"/>
          </a:fillRef>
          <a:effectRef idx="0">
            <a:schemeClr val="accent1"/>
          </a:effectRef>
          <a:fontRef idx="minor">
            <a:schemeClr val="dk1"/>
          </a:fontRef>
        </p:style>
        <p:txBody>
          <a:bodyPr anchor="ctr"/>
          <a:lstStyle/>
          <a:p>
            <a:pPr algn="ctr" rtl="1" eaLnBrk="1" hangingPunct="1">
              <a:lnSpc>
                <a:spcPct val="150000"/>
              </a:lnSpc>
              <a:defRPr/>
            </a:pPr>
            <a:r>
              <a:rPr lang="fa-IR" sz="1250" b="1" dirty="0">
                <a:solidFill>
                  <a:prstClr val="black"/>
                </a:solidFill>
                <a:cs typeface="B Nazanin" pitchFamily="2" charset="-78"/>
              </a:rPr>
              <a:t>خزانه‌داری کل کشور</a:t>
            </a:r>
          </a:p>
          <a:p>
            <a:pPr algn="ctr" rtl="1" eaLnBrk="1" hangingPunct="1">
              <a:lnSpc>
                <a:spcPct val="150000"/>
              </a:lnSpc>
              <a:defRPr/>
            </a:pPr>
            <a:r>
              <a:rPr lang="fa-IR" sz="1250" b="1" dirty="0">
                <a:solidFill>
                  <a:prstClr val="black"/>
                </a:solidFill>
                <a:cs typeface="B Nazanin" pitchFamily="2" charset="-78"/>
              </a:rPr>
              <a:t>مرکز مدیریت بدهی‌ها‌ی عمومی و روابط مالی دولت</a:t>
            </a:r>
          </a:p>
          <a:p>
            <a:pPr algn="ctr" rtl="1" eaLnBrk="1" hangingPunct="1">
              <a:lnSpc>
                <a:spcPct val="150000"/>
              </a:lnSpc>
              <a:defRPr/>
            </a:pPr>
            <a:r>
              <a:rPr lang="fa-IR" sz="1250" b="1" dirty="0">
                <a:solidFill>
                  <a:prstClr val="black"/>
                </a:solidFill>
                <a:cs typeface="B Nazanin" pitchFamily="2" charset="-78"/>
              </a:rPr>
              <a:t>تیر ماه 1402</a:t>
            </a:r>
          </a:p>
        </p:txBody>
      </p:sp>
      <p:pic>
        <p:nvPicPr>
          <p:cNvPr id="5125"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2577119">
            <a:off x="1874839" y="611188"/>
            <a:ext cx="695325"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Picture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2577119">
            <a:off x="9625014" y="5538788"/>
            <a:ext cx="693737" cy="633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p:cNvSpPr/>
          <p:nvPr/>
        </p:nvSpPr>
        <p:spPr>
          <a:xfrm>
            <a:off x="2222500" y="1828800"/>
            <a:ext cx="7835900" cy="3048000"/>
          </a:xfrm>
          <a:prstGeom prst="rect">
            <a:avLst/>
          </a:prstGeom>
          <a:noFill/>
          <a:ln>
            <a:noFill/>
          </a:ln>
        </p:spPr>
        <p:style>
          <a:lnRef idx="2">
            <a:schemeClr val="accent3"/>
          </a:lnRef>
          <a:fillRef idx="1">
            <a:schemeClr val="lt1"/>
          </a:fillRef>
          <a:effectRef idx="0">
            <a:schemeClr val="accent3"/>
          </a:effectRef>
          <a:fontRef idx="minor">
            <a:schemeClr val="dk1"/>
          </a:fontRef>
        </p:style>
        <p:txBody>
          <a:bodyPr lIns="91429" tIns="45715" rIns="91429" bIns="45715" anchor="ctr"/>
          <a:lstStyle/>
          <a:p>
            <a:pPr algn="ctr" rtl="1">
              <a:lnSpc>
                <a:spcPct val="200000"/>
              </a:lnSpc>
              <a:defRPr/>
            </a:pPr>
            <a:endParaRPr lang="fa-IR" sz="3200" b="1" kern="0" dirty="0">
              <a:solidFill>
                <a:schemeClr val="tx1"/>
              </a:solidFill>
              <a:latin typeface="Arial"/>
              <a:cs typeface="B Titr" pitchFamily="2" charset="-78"/>
            </a:endParaRPr>
          </a:p>
        </p:txBody>
      </p:sp>
      <p:cxnSp>
        <p:nvCxnSpPr>
          <p:cNvPr id="17" name="Straight Connector 16"/>
          <p:cNvCxnSpPr/>
          <p:nvPr/>
        </p:nvCxnSpPr>
        <p:spPr>
          <a:xfrm flipH="1">
            <a:off x="1981201" y="5334000"/>
            <a:ext cx="2460625" cy="0"/>
          </a:xfrm>
          <a:prstGeom prst="line">
            <a:avLst/>
          </a:prstGeom>
          <a:ln>
            <a:solidFill>
              <a:srgbClr val="FFC000"/>
            </a:solidFill>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
        <p:nvSpPr>
          <p:cNvPr id="13" name="Rounded Rectangle 12"/>
          <p:cNvSpPr/>
          <p:nvPr/>
        </p:nvSpPr>
        <p:spPr>
          <a:xfrm>
            <a:off x="1447801" y="4876801"/>
            <a:ext cx="3719513" cy="404813"/>
          </a:xfrm>
          <a:prstGeom prst="roundRect">
            <a:avLst/>
          </a:prstGeom>
          <a:noFill/>
          <a:ln>
            <a:noFill/>
          </a:ln>
        </p:spPr>
        <p:style>
          <a:lnRef idx="2">
            <a:schemeClr val="accent1"/>
          </a:lnRef>
          <a:fillRef idx="1">
            <a:schemeClr val="lt1"/>
          </a:fillRef>
          <a:effectRef idx="0">
            <a:schemeClr val="accent1"/>
          </a:effectRef>
          <a:fontRef idx="minor">
            <a:schemeClr val="dk1"/>
          </a:fontRef>
        </p:style>
        <p:txBody>
          <a:bodyPr anchor="ctr"/>
          <a:lstStyle/>
          <a:p>
            <a:pPr algn="ctr" rtl="1" eaLnBrk="1" hangingPunct="1">
              <a:lnSpc>
                <a:spcPct val="150000"/>
              </a:lnSpc>
              <a:defRPr/>
            </a:pPr>
            <a:r>
              <a:rPr lang="fa-IR" sz="1250" b="1" dirty="0">
                <a:solidFill>
                  <a:prstClr val="black"/>
                </a:solidFill>
                <a:cs typeface="B Nazanin" pitchFamily="2" charset="-78"/>
              </a:rPr>
              <a:t>وزارت اموراقتصادی و دارایی</a:t>
            </a:r>
            <a:endParaRPr lang="en-US" sz="1250" b="1" dirty="0">
              <a:solidFill>
                <a:prstClr val="black"/>
              </a:solidFill>
              <a:cs typeface="B Nazanin" pitchFamily="2" charset="-78"/>
            </a:endParaRPr>
          </a:p>
        </p:txBody>
      </p:sp>
      <p:sp>
        <p:nvSpPr>
          <p:cNvPr id="12" name="Rectangle 11"/>
          <p:cNvSpPr/>
          <p:nvPr/>
        </p:nvSpPr>
        <p:spPr>
          <a:xfrm>
            <a:off x="2374900" y="1981200"/>
            <a:ext cx="7835900" cy="3048000"/>
          </a:xfrm>
          <a:prstGeom prst="rect">
            <a:avLst/>
          </a:prstGeom>
          <a:noFill/>
          <a:ln>
            <a:noFill/>
          </a:ln>
        </p:spPr>
        <p:style>
          <a:lnRef idx="2">
            <a:schemeClr val="accent3"/>
          </a:lnRef>
          <a:fillRef idx="1">
            <a:schemeClr val="lt1"/>
          </a:fillRef>
          <a:effectRef idx="0">
            <a:schemeClr val="accent3"/>
          </a:effectRef>
          <a:fontRef idx="minor">
            <a:schemeClr val="dk1"/>
          </a:fontRef>
        </p:style>
        <p:txBody>
          <a:bodyPr lIns="91429" tIns="45715" rIns="91429" bIns="45715" anchor="ctr"/>
          <a:lstStyle/>
          <a:p>
            <a:pPr algn="ctr" rtl="1">
              <a:lnSpc>
                <a:spcPct val="200000"/>
              </a:lnSpc>
              <a:defRPr/>
            </a:pPr>
            <a:r>
              <a:rPr lang="fa-IR" sz="3200" b="1" kern="0" dirty="0">
                <a:solidFill>
                  <a:schemeClr val="tx1"/>
                </a:solidFill>
                <a:latin typeface="Arial"/>
                <a:cs typeface="B Titr" pitchFamily="2" charset="-78"/>
              </a:rPr>
              <a:t>قوانین، مقررات و راهنمای انتشار و واگذاری اوراق مالی اسلامی در سامانه مدیریت بدهی ها و اوراق بازار پول و سرمایه</a:t>
            </a:r>
          </a:p>
        </p:txBody>
      </p:sp>
    </p:spTree>
    <p:extLst>
      <p:ext uri="{BB962C8B-B14F-4D97-AF65-F5344CB8AC3E}">
        <p14:creationId xmlns:p14="http://schemas.microsoft.com/office/powerpoint/2010/main" val="4211870948"/>
      </p:ext>
    </p:extLst>
  </p:cSld>
  <p:clrMapOvr>
    <a:masterClrMapping/>
  </p:clrMapOvr>
  <p:transition spd="slow">
    <p:checke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674" name="Group 8"/>
          <p:cNvGrpSpPr>
            <a:grpSpLocks/>
          </p:cNvGrpSpPr>
          <p:nvPr/>
        </p:nvGrpSpPr>
        <p:grpSpPr bwMode="auto">
          <a:xfrm>
            <a:off x="1243014" y="149226"/>
            <a:ext cx="720725" cy="474663"/>
            <a:chOff x="188676" y="149066"/>
            <a:chExt cx="720000" cy="474974"/>
          </a:xfrm>
        </p:grpSpPr>
        <p:pic>
          <p:nvPicPr>
            <p:cNvPr id="28681" name="Picture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311189" y="26553"/>
              <a:ext cx="474974" cy="7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82" name="Slide Number Placeholder 6"/>
            <p:cNvSpPr txBox="1">
              <a:spLocks/>
            </p:cNvSpPr>
            <p:nvPr/>
          </p:nvSpPr>
          <p:spPr bwMode="auto">
            <a:xfrm>
              <a:off x="297569" y="229156"/>
              <a:ext cx="430022" cy="332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rtl="1" eaLnBrk="1" hangingPunct="1">
                <a:spcBef>
                  <a:spcPct val="0"/>
                </a:spcBef>
                <a:buFontTx/>
                <a:buNone/>
              </a:pPr>
              <a:fld id="{00357CD5-19D9-4255-90D2-5BFE859ABE19}" type="slidenum">
                <a:rPr lang="en-US" altLang="en-US" sz="1200">
                  <a:solidFill>
                    <a:srgbClr val="000000"/>
                  </a:solidFill>
                  <a:latin typeface="Arial" panose="020B0604020202020204" pitchFamily="34" charset="0"/>
                </a:rPr>
                <a:pPr algn="ctr" rtl="1" eaLnBrk="1" hangingPunct="1">
                  <a:spcBef>
                    <a:spcPct val="0"/>
                  </a:spcBef>
                  <a:buFontTx/>
                  <a:buNone/>
                </a:pPr>
                <a:t>20</a:t>
              </a:fld>
              <a:endParaRPr lang="en-US" altLang="en-US" sz="1200">
                <a:solidFill>
                  <a:srgbClr val="000000"/>
                </a:solidFill>
                <a:latin typeface="Arial" panose="020B0604020202020204" pitchFamily="34" charset="0"/>
              </a:endParaRPr>
            </a:p>
          </p:txBody>
        </p:sp>
      </p:grpSp>
      <p:sp>
        <p:nvSpPr>
          <p:cNvPr id="28675" name="Rectangle 8"/>
          <p:cNvSpPr>
            <a:spLocks noChangeArrowheads="1"/>
          </p:cNvSpPr>
          <p:nvPr/>
        </p:nvSpPr>
        <p:spPr bwMode="auto">
          <a:xfrm>
            <a:off x="1106488" y="503239"/>
            <a:ext cx="9544051" cy="44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rtl="1">
              <a:lnSpc>
                <a:spcPct val="115000"/>
              </a:lnSpc>
              <a:spcBef>
                <a:spcPct val="0"/>
              </a:spcBef>
              <a:spcAft>
                <a:spcPts val="675"/>
              </a:spcAft>
              <a:buNone/>
            </a:pPr>
            <a:r>
              <a:rPr lang="fa-IR" altLang="en-US" sz="2000" b="1">
                <a:latin typeface="Times New Roman" panose="02020603050405020304" pitchFamily="18" charset="0"/>
                <a:ea typeface="Times New Roman" panose="02020603050405020304" pitchFamily="18" charset="0"/>
                <a:cs typeface="B Titr" panose="00000700000000000000" pitchFamily="2" charset="-78"/>
              </a:rPr>
              <a:t>آیین نامه اجرایی اوراق مالی اسلامی ماده واحده قانون بودجه سال 1402كل كشور</a:t>
            </a:r>
          </a:p>
        </p:txBody>
      </p:sp>
      <p:sp>
        <p:nvSpPr>
          <p:cNvPr id="10" name="Rounded Rectangle 9"/>
          <p:cNvSpPr/>
          <p:nvPr/>
        </p:nvSpPr>
        <p:spPr>
          <a:xfrm>
            <a:off x="1218204" y="6390167"/>
            <a:ext cx="2519363" cy="381000"/>
          </a:xfrm>
          <a:prstGeom prst="roundRect">
            <a:avLst/>
          </a:prstGeom>
        </p:spPr>
        <p:style>
          <a:lnRef idx="1">
            <a:schemeClr val="accent5"/>
          </a:lnRef>
          <a:fillRef idx="2">
            <a:schemeClr val="accent5"/>
          </a:fillRef>
          <a:effectRef idx="1">
            <a:schemeClr val="accent5"/>
          </a:effectRef>
          <a:fontRef idx="minor">
            <a:schemeClr val="dk1"/>
          </a:fontRef>
        </p:style>
        <p:txBody>
          <a:bodyPr anchor="ctr"/>
          <a:lstStyle/>
          <a:p>
            <a:pPr algn="ctr" eaLnBrk="1" hangingPunct="1">
              <a:defRPr/>
            </a:pPr>
            <a:r>
              <a:rPr lang="fa-IR" sz="1200" dirty="0">
                <a:cs typeface="B Homa" pitchFamily="2" charset="-78"/>
                <a:hlinkClick r:id="rId3" action="ppaction://hlinksldjump"/>
              </a:rPr>
              <a:t>بازگشت به صفحه فهرست مطالب</a:t>
            </a:r>
            <a:endParaRPr lang="en-US" sz="1200" dirty="0">
              <a:cs typeface="B Homa" pitchFamily="2" charset="-78"/>
            </a:endParaRPr>
          </a:p>
        </p:txBody>
      </p:sp>
      <p:sp>
        <p:nvSpPr>
          <p:cNvPr id="28679" name="Rectangle 1"/>
          <p:cNvSpPr>
            <a:spLocks noChangeArrowheads="1"/>
          </p:cNvSpPr>
          <p:nvPr/>
        </p:nvSpPr>
        <p:spPr bwMode="auto">
          <a:xfrm>
            <a:off x="1903414" y="1143000"/>
            <a:ext cx="8747125" cy="476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Low" rtl="1" eaLnBrk="1" hangingPunct="1">
              <a:lnSpc>
                <a:spcPct val="107000"/>
              </a:lnSpc>
              <a:spcBef>
                <a:spcPct val="0"/>
              </a:spcBef>
              <a:buFontTx/>
              <a:buNone/>
            </a:pPr>
            <a:r>
              <a:rPr lang="fa-IR" altLang="en-US" sz="2000">
                <a:ea typeface="Calibri" panose="020F0502020204030204" pitchFamily="34" charset="0"/>
                <a:cs typeface="B Nazanin" panose="00000400000000000000" pitchFamily="2" charset="-78"/>
              </a:rPr>
              <a:t>تبصره 3-  استرداد سپرده اسناد خزانه اسلامی توثیق شده نزد عامل واگذاری قبل از سررسید، مطابق آیین‌نامه تضمین معاملات دولتی موضوع مصوبه شماره 123402/ت50659هـ مورخ 1394/9/22 و اصلاحیه شماره 5211/ت57592ه‍ مورخ 1400/1/22 آیین‌نامه مزبور، در قبال اخذ تضمین معتبر، بدون محاسبه حفظ قدرت خرید و با درخواست پیمانکار مجاز می‌باشد. </a:t>
            </a:r>
          </a:p>
          <a:p>
            <a:pPr algn="justLow" rtl="1" eaLnBrk="1" hangingPunct="1">
              <a:lnSpc>
                <a:spcPct val="107000"/>
              </a:lnSpc>
              <a:spcBef>
                <a:spcPct val="0"/>
              </a:spcBef>
              <a:buFontTx/>
              <a:buNone/>
            </a:pPr>
            <a:r>
              <a:rPr lang="fa-IR" altLang="en-US" sz="2400">
                <a:ea typeface="Calibri" panose="020F0502020204030204" pitchFamily="34" charset="0"/>
                <a:cs typeface="B Nazanin" panose="00000400000000000000" pitchFamily="2" charset="-78"/>
              </a:rPr>
              <a:t> </a:t>
            </a:r>
            <a:r>
              <a:rPr lang="fa-IR" altLang="en-US" sz="2000">
                <a:ea typeface="Calibri" panose="020F0502020204030204" pitchFamily="34" charset="0"/>
                <a:cs typeface="B Nazanin" panose="00000400000000000000" pitchFamily="2" charset="-78"/>
              </a:rPr>
              <a:t>تبصره 4- در صورتی که شرایط آزادسازی سپرده، مطابق شرایط عمومی پیمانهای مربوط مهیا شود ولی سپرده اسناد خزانه اسلامی آزاد شده در قبال تضمین، سررسید نشده باشد، کارفرما علاوه بر ابطال تضمین کسور حسن انجام کار نسبت به محاسبه حفظ قدرت خرید از زمان استرداد (تصویب صورت وضعیت قطعی یا تحویل قطعی و پس از تایید کارفرما) تا سررسید اقدام و مبلغ محاسبه شده را به عنوان بدهی در دفاتر ثبت می‌نماید. تسویه این بدهی مطابق فراز انتهایی تبصره (2) این بند انجام می‌شود.</a:t>
            </a:r>
          </a:p>
          <a:p>
            <a:pPr algn="justLow" rtl="1" eaLnBrk="1" hangingPunct="1">
              <a:lnSpc>
                <a:spcPct val="107000"/>
              </a:lnSpc>
              <a:spcBef>
                <a:spcPct val="0"/>
              </a:spcBef>
              <a:buFontTx/>
              <a:buNone/>
            </a:pPr>
            <a:r>
              <a:rPr lang="fa-IR" altLang="en-US" sz="2000">
                <a:ea typeface="Calibri" panose="020F0502020204030204" pitchFamily="34" charset="0"/>
                <a:cs typeface="B Nazanin" panose="00000400000000000000" pitchFamily="2" charset="-78"/>
              </a:rPr>
              <a:t>تبصره 5- سازمان تأمین اجتماعی مکلف است در قبال اسناد خزانه اسلامی دریافتی با حفظ قدرت خرید، بابت مطالبات آن سازمان در اسرع وقت نسبت به صدور مفاصا حساب (بدون محاسبه جریمه) اقدام کند. همچنین در راستای تسریع در صدور مفاصا حساب موضوع این تبصره، سازمان تأمین اجتماعی مکلف است ضمن فراهم ساختن بسترهای الکترونیکی لازم، از ظرفیت شعب خود در استان‌ها نیز استفاده کند.</a:t>
            </a:r>
          </a:p>
          <a:p>
            <a:pPr algn="justLow" rtl="1" eaLnBrk="1" hangingPunct="1">
              <a:lnSpc>
                <a:spcPct val="107000"/>
              </a:lnSpc>
              <a:spcBef>
                <a:spcPct val="0"/>
              </a:spcBef>
              <a:buFontTx/>
              <a:buNone/>
            </a:pPr>
            <a:endParaRPr lang="fa-IR" altLang="en-US" sz="2000">
              <a:ea typeface="Calibri" panose="020F0502020204030204" pitchFamily="34" charset="0"/>
              <a:cs typeface="B Nazanin" panose="00000400000000000000" pitchFamily="2" charset="-78"/>
            </a:endParaRPr>
          </a:p>
        </p:txBody>
      </p:sp>
      <p:pic>
        <p:nvPicPr>
          <p:cNvPr id="28680" name="Picture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903414" y="222251"/>
            <a:ext cx="87471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86028848"/>
      </p:ext>
    </p:extLst>
  </p:cSld>
  <p:clrMapOvr>
    <a:masterClrMapping/>
  </p:clrMapOvr>
  <p:transition spd="slow">
    <p:checke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698" name="Group 8"/>
          <p:cNvGrpSpPr>
            <a:grpSpLocks/>
          </p:cNvGrpSpPr>
          <p:nvPr/>
        </p:nvGrpSpPr>
        <p:grpSpPr bwMode="auto">
          <a:xfrm>
            <a:off x="1243014" y="149226"/>
            <a:ext cx="720725" cy="474663"/>
            <a:chOff x="188676" y="149066"/>
            <a:chExt cx="720000" cy="474974"/>
          </a:xfrm>
        </p:grpSpPr>
        <p:pic>
          <p:nvPicPr>
            <p:cNvPr id="29705" name="Picture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311189" y="26553"/>
              <a:ext cx="474974" cy="7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6" name="Slide Number Placeholder 6"/>
            <p:cNvSpPr txBox="1">
              <a:spLocks/>
            </p:cNvSpPr>
            <p:nvPr/>
          </p:nvSpPr>
          <p:spPr bwMode="auto">
            <a:xfrm>
              <a:off x="297569" y="229156"/>
              <a:ext cx="430022" cy="332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rtl="1" eaLnBrk="1" hangingPunct="1">
                <a:spcBef>
                  <a:spcPct val="0"/>
                </a:spcBef>
                <a:buFontTx/>
                <a:buNone/>
              </a:pPr>
              <a:fld id="{1DAA4C79-8C04-4225-BCFF-B732FBF0D1EC}" type="slidenum">
                <a:rPr lang="en-US" altLang="en-US" sz="1200">
                  <a:solidFill>
                    <a:srgbClr val="000000"/>
                  </a:solidFill>
                  <a:latin typeface="Arial" panose="020B0604020202020204" pitchFamily="34" charset="0"/>
                </a:rPr>
                <a:pPr algn="ctr" rtl="1" eaLnBrk="1" hangingPunct="1">
                  <a:spcBef>
                    <a:spcPct val="0"/>
                  </a:spcBef>
                  <a:buFontTx/>
                  <a:buNone/>
                </a:pPr>
                <a:t>21</a:t>
              </a:fld>
              <a:endParaRPr lang="en-US" altLang="en-US" sz="1200">
                <a:solidFill>
                  <a:srgbClr val="000000"/>
                </a:solidFill>
                <a:latin typeface="Arial" panose="020B0604020202020204" pitchFamily="34" charset="0"/>
              </a:endParaRPr>
            </a:p>
          </p:txBody>
        </p:sp>
      </p:grpSp>
      <p:sp>
        <p:nvSpPr>
          <p:cNvPr id="29699" name="Rectangle 8"/>
          <p:cNvSpPr>
            <a:spLocks noChangeArrowheads="1"/>
          </p:cNvSpPr>
          <p:nvPr/>
        </p:nvSpPr>
        <p:spPr bwMode="auto">
          <a:xfrm>
            <a:off x="1217613" y="561975"/>
            <a:ext cx="9544050"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rtl="1">
              <a:lnSpc>
                <a:spcPct val="115000"/>
              </a:lnSpc>
              <a:spcBef>
                <a:spcPct val="0"/>
              </a:spcBef>
              <a:spcAft>
                <a:spcPts val="675"/>
              </a:spcAft>
              <a:buNone/>
            </a:pPr>
            <a:r>
              <a:rPr lang="fa-IR" altLang="en-US" sz="2000" b="1">
                <a:latin typeface="Times New Roman" panose="02020603050405020304" pitchFamily="18" charset="0"/>
                <a:ea typeface="Times New Roman" panose="02020603050405020304" pitchFamily="18" charset="0"/>
                <a:cs typeface="B Titr" panose="00000700000000000000" pitchFamily="2" charset="-78"/>
              </a:rPr>
              <a:t>آیین نامه اجرایی اوراق مالی اسلامی ماده واحده قانون بودجه سال 1402 كل كشور</a:t>
            </a:r>
          </a:p>
        </p:txBody>
      </p:sp>
      <p:sp>
        <p:nvSpPr>
          <p:cNvPr id="8" name="Rounded Rectangle 7"/>
          <p:cNvSpPr/>
          <p:nvPr/>
        </p:nvSpPr>
        <p:spPr>
          <a:xfrm>
            <a:off x="1218204" y="6390167"/>
            <a:ext cx="2519363" cy="381000"/>
          </a:xfrm>
          <a:prstGeom prst="roundRect">
            <a:avLst/>
          </a:prstGeom>
        </p:spPr>
        <p:style>
          <a:lnRef idx="1">
            <a:schemeClr val="accent5"/>
          </a:lnRef>
          <a:fillRef idx="2">
            <a:schemeClr val="accent5"/>
          </a:fillRef>
          <a:effectRef idx="1">
            <a:schemeClr val="accent5"/>
          </a:effectRef>
          <a:fontRef idx="minor">
            <a:schemeClr val="dk1"/>
          </a:fontRef>
        </p:style>
        <p:txBody>
          <a:bodyPr anchor="ctr"/>
          <a:lstStyle/>
          <a:p>
            <a:pPr algn="ctr" eaLnBrk="1" hangingPunct="1">
              <a:defRPr/>
            </a:pPr>
            <a:r>
              <a:rPr lang="fa-IR" sz="1200" dirty="0">
                <a:cs typeface="B Homa" pitchFamily="2" charset="-78"/>
                <a:hlinkClick r:id="rId3" action="ppaction://hlinksldjump"/>
              </a:rPr>
              <a:t>بازگشت به صفحه فهرست مطالب</a:t>
            </a:r>
            <a:endParaRPr lang="en-US" sz="1200" dirty="0">
              <a:cs typeface="B Homa" pitchFamily="2" charset="-78"/>
            </a:endParaRPr>
          </a:p>
        </p:txBody>
      </p:sp>
      <p:sp>
        <p:nvSpPr>
          <p:cNvPr id="29703" name="Rectangle 1"/>
          <p:cNvSpPr>
            <a:spLocks noChangeArrowheads="1"/>
          </p:cNvSpPr>
          <p:nvPr/>
        </p:nvSpPr>
        <p:spPr bwMode="auto">
          <a:xfrm>
            <a:off x="1963739" y="968375"/>
            <a:ext cx="8632825" cy="536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Low" rtl="1" eaLnBrk="1" hangingPunct="1">
              <a:lnSpc>
                <a:spcPct val="107000"/>
              </a:lnSpc>
              <a:spcBef>
                <a:spcPct val="0"/>
              </a:spcBef>
              <a:buFontTx/>
              <a:buNone/>
            </a:pPr>
            <a:endParaRPr lang="fa-IR" altLang="en-US" sz="2000">
              <a:ea typeface="Calibri" panose="020F0502020204030204" pitchFamily="34" charset="0"/>
              <a:cs typeface="B Nazanin" panose="00000400000000000000" pitchFamily="2" charset="-78"/>
            </a:endParaRPr>
          </a:p>
          <a:p>
            <a:pPr algn="justLow" rtl="1" eaLnBrk="1" hangingPunct="1">
              <a:lnSpc>
                <a:spcPct val="107000"/>
              </a:lnSpc>
              <a:spcBef>
                <a:spcPct val="0"/>
              </a:spcBef>
              <a:buFontTx/>
              <a:buNone/>
            </a:pPr>
            <a:r>
              <a:rPr lang="fa-IR" altLang="en-US" sz="2000">
                <a:ea typeface="Calibri" panose="020F0502020204030204" pitchFamily="34" charset="0"/>
                <a:cs typeface="B Nazanin" panose="00000400000000000000" pitchFamily="2" charset="-78"/>
              </a:rPr>
              <a:t>تبصره 6- سازمان تأمین اجتماعی مکلف است در خصوص طرح‌های تملک دارایی‌های سرمایه‌ای که اعتبارات مربوط به آنها از محل اسناد خزانه اسلامی منتشرشده پرداخت می‌شود‌‌، علاوه بر کسور بیمه مربوط به پیمانکاران و مشاوران طرح‌های یادشده، تمهیدات لازم برای پذیرش اسناد خزانه اسلامی در قبال سایر کسور آن سازمان بابت طرح‌های مذکور را اتخاذ کند.</a:t>
            </a:r>
          </a:p>
          <a:p>
            <a:pPr algn="justLow" rtl="1" eaLnBrk="1" hangingPunct="1">
              <a:lnSpc>
                <a:spcPct val="107000"/>
              </a:lnSpc>
              <a:spcBef>
                <a:spcPct val="0"/>
              </a:spcBef>
              <a:buFontTx/>
              <a:buNone/>
            </a:pPr>
            <a:endParaRPr lang="fa-IR" altLang="en-US" sz="2000">
              <a:ea typeface="Calibri" panose="020F0502020204030204" pitchFamily="34" charset="0"/>
              <a:cs typeface="B Nazanin" panose="00000400000000000000" pitchFamily="2" charset="-78"/>
            </a:endParaRPr>
          </a:p>
          <a:p>
            <a:pPr algn="justLow" rtl="1" eaLnBrk="1" hangingPunct="1">
              <a:lnSpc>
                <a:spcPct val="107000"/>
              </a:lnSpc>
              <a:spcBef>
                <a:spcPct val="0"/>
              </a:spcBef>
              <a:buFontTx/>
              <a:buNone/>
            </a:pPr>
            <a:r>
              <a:rPr lang="fa-IR" altLang="en-US" sz="1800" b="1">
                <a:ea typeface="Calibri" panose="020F0502020204030204" pitchFamily="34" charset="0"/>
                <a:cs typeface="B Nazanin" panose="00000400000000000000" pitchFamily="2" charset="-78"/>
              </a:rPr>
              <a:t> 5</a:t>
            </a:r>
            <a:r>
              <a:rPr lang="fa-IR" altLang="en-US" sz="2000">
                <a:ea typeface="Calibri" panose="020F0502020204030204" pitchFamily="34" charset="0"/>
                <a:cs typeface="B Nazanin" panose="00000400000000000000" pitchFamily="2" charset="-78"/>
              </a:rPr>
              <a:t>- بازه زمانی محاسبه حفظ قدرت خرید برای واگذاری اسناد خزانه اسلامی در قبال مالیات و عوارض ارزش افزوده  از تاریخ واگذاری تا تاریخ سررسید اسناد خزانه اسلامی است. ضمناً در مواردی که مالیات و عوارض ارزش افزوده پیش از این توسط اشخاص ذینفع پرداخت شده باشد، بازه زمانی محاسبه حفظ قدرت خرید از زمان پرداخت مالیات و عوارض ارزش افزوده مربوط توسط آنها به سازمان امورمالیاتی کشور تا تاریخ سررسید اسناد خزانه اسلامی است. سازمان امور مالیاتی کشور مکلف به صدور گواهی لازم درخصوص پرداخت مالیات و عوارض ارزش افزوده مذکور است. همچنین با توجه به اینکه واگذاری اسناد خزانه اسلامی منتشره از محل قانون بودجه سال 1401 کل کشور در قبال اعتبارات تملک دارایی‌های سرمایه‌ای به استناد قانون اصلاح قانون اصلاح مواد (63) و (64) قانون محاسبات عمومی کشور – مصوب 1401- تا پایان شهریور ماه سال جاری میسر می‌باشد، لذا واگذاری اسناد خزانه اسلامی ازمحل قانون بودجه سال گذشته در قبال مالیات و عوارض ارزش افزوده نیز در چارچوب این بند خواهد بود.</a:t>
            </a:r>
            <a:endParaRPr lang="fa-IR" altLang="en-US" sz="1800">
              <a:ea typeface="Calibri" panose="020F0502020204030204" pitchFamily="34" charset="0"/>
              <a:cs typeface="B Zar" panose="00000400000000000000" pitchFamily="2" charset="-78"/>
            </a:endParaRPr>
          </a:p>
        </p:txBody>
      </p:sp>
      <p:pic>
        <p:nvPicPr>
          <p:cNvPr id="29704" name="Picture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903414" y="222251"/>
            <a:ext cx="87471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62832812"/>
      </p:ext>
    </p:extLst>
  </p:cSld>
  <p:clrMapOvr>
    <a:masterClrMapping/>
  </p:clrMapOvr>
  <p:transition spd="slow">
    <p:checke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22" name="Group 8"/>
          <p:cNvGrpSpPr>
            <a:grpSpLocks/>
          </p:cNvGrpSpPr>
          <p:nvPr/>
        </p:nvGrpSpPr>
        <p:grpSpPr bwMode="auto">
          <a:xfrm>
            <a:off x="1243014" y="149226"/>
            <a:ext cx="720725" cy="474663"/>
            <a:chOff x="188676" y="149066"/>
            <a:chExt cx="720000" cy="474974"/>
          </a:xfrm>
        </p:grpSpPr>
        <p:pic>
          <p:nvPicPr>
            <p:cNvPr id="30729" name="Picture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311189" y="26553"/>
              <a:ext cx="474974" cy="7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30" name="Slide Number Placeholder 6"/>
            <p:cNvSpPr txBox="1">
              <a:spLocks/>
            </p:cNvSpPr>
            <p:nvPr/>
          </p:nvSpPr>
          <p:spPr bwMode="auto">
            <a:xfrm>
              <a:off x="297569" y="229156"/>
              <a:ext cx="430022" cy="332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rtl="1" eaLnBrk="1" hangingPunct="1">
                <a:spcBef>
                  <a:spcPct val="0"/>
                </a:spcBef>
                <a:buFontTx/>
                <a:buNone/>
              </a:pPr>
              <a:fld id="{F29DAC3C-24B9-490C-9B24-2E6B742BB5E9}" type="slidenum">
                <a:rPr lang="en-US" altLang="en-US" sz="1200">
                  <a:solidFill>
                    <a:srgbClr val="000000"/>
                  </a:solidFill>
                  <a:latin typeface="Arial" panose="020B0604020202020204" pitchFamily="34" charset="0"/>
                </a:rPr>
                <a:pPr algn="ctr" rtl="1" eaLnBrk="1" hangingPunct="1">
                  <a:spcBef>
                    <a:spcPct val="0"/>
                  </a:spcBef>
                  <a:buFontTx/>
                  <a:buNone/>
                </a:pPr>
                <a:t>22</a:t>
              </a:fld>
              <a:endParaRPr lang="en-US" altLang="en-US" sz="1200">
                <a:solidFill>
                  <a:srgbClr val="000000"/>
                </a:solidFill>
                <a:latin typeface="Arial" panose="020B0604020202020204" pitchFamily="34" charset="0"/>
              </a:endParaRPr>
            </a:p>
          </p:txBody>
        </p:sp>
      </p:grpSp>
      <p:sp>
        <p:nvSpPr>
          <p:cNvPr id="30723" name="Rectangle 8"/>
          <p:cNvSpPr>
            <a:spLocks noChangeArrowheads="1"/>
          </p:cNvSpPr>
          <p:nvPr/>
        </p:nvSpPr>
        <p:spPr bwMode="auto">
          <a:xfrm>
            <a:off x="1217613" y="561975"/>
            <a:ext cx="9544050"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rtl="1">
              <a:lnSpc>
                <a:spcPct val="115000"/>
              </a:lnSpc>
              <a:spcBef>
                <a:spcPct val="0"/>
              </a:spcBef>
              <a:spcAft>
                <a:spcPts val="675"/>
              </a:spcAft>
              <a:buNone/>
            </a:pPr>
            <a:r>
              <a:rPr lang="fa-IR" altLang="en-US" sz="2000" b="1">
                <a:latin typeface="Times New Roman" panose="02020603050405020304" pitchFamily="18" charset="0"/>
                <a:ea typeface="Times New Roman" panose="02020603050405020304" pitchFamily="18" charset="0"/>
                <a:cs typeface="B Titr" panose="00000700000000000000" pitchFamily="2" charset="-78"/>
              </a:rPr>
              <a:t>آیین نامه اجرایی اوراق مالی اسلامی ماده واحده قانون بودجه سال 1402كل كشور</a:t>
            </a:r>
          </a:p>
        </p:txBody>
      </p:sp>
      <p:sp>
        <p:nvSpPr>
          <p:cNvPr id="8" name="Rounded Rectangle 7"/>
          <p:cNvSpPr/>
          <p:nvPr/>
        </p:nvSpPr>
        <p:spPr>
          <a:xfrm>
            <a:off x="1218204" y="6390167"/>
            <a:ext cx="2519363" cy="381000"/>
          </a:xfrm>
          <a:prstGeom prst="roundRect">
            <a:avLst/>
          </a:prstGeom>
        </p:spPr>
        <p:style>
          <a:lnRef idx="1">
            <a:schemeClr val="accent5"/>
          </a:lnRef>
          <a:fillRef idx="2">
            <a:schemeClr val="accent5"/>
          </a:fillRef>
          <a:effectRef idx="1">
            <a:schemeClr val="accent5"/>
          </a:effectRef>
          <a:fontRef idx="minor">
            <a:schemeClr val="dk1"/>
          </a:fontRef>
        </p:style>
        <p:txBody>
          <a:bodyPr anchor="ctr"/>
          <a:lstStyle/>
          <a:p>
            <a:pPr algn="ctr" eaLnBrk="1" hangingPunct="1">
              <a:defRPr/>
            </a:pPr>
            <a:r>
              <a:rPr lang="fa-IR" sz="1200" dirty="0">
                <a:cs typeface="B Homa" pitchFamily="2" charset="-78"/>
                <a:hlinkClick r:id="rId3" action="ppaction://hlinksldjump"/>
              </a:rPr>
              <a:t>بازگشت به صفحه فهرست مطالب</a:t>
            </a:r>
            <a:endParaRPr lang="en-US" sz="1200" dirty="0">
              <a:cs typeface="B Homa" pitchFamily="2" charset="-78"/>
            </a:endParaRPr>
          </a:p>
        </p:txBody>
      </p:sp>
      <p:sp>
        <p:nvSpPr>
          <p:cNvPr id="30727" name="Rectangle 1"/>
          <p:cNvSpPr>
            <a:spLocks noChangeArrowheads="1"/>
          </p:cNvSpPr>
          <p:nvPr/>
        </p:nvSpPr>
        <p:spPr bwMode="auto">
          <a:xfrm>
            <a:off x="1782763" y="1306513"/>
            <a:ext cx="8813800" cy="437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Low" rtl="1" eaLnBrk="1" hangingPunct="1">
              <a:lnSpc>
                <a:spcPct val="107000"/>
              </a:lnSpc>
              <a:spcBef>
                <a:spcPct val="0"/>
              </a:spcBef>
              <a:buFontTx/>
              <a:buNone/>
            </a:pPr>
            <a:r>
              <a:rPr lang="fa-IR" altLang="en-US" sz="2000" b="1">
                <a:ea typeface="Calibri" panose="020F0502020204030204" pitchFamily="34" charset="0"/>
                <a:cs typeface="B Nazanin" panose="00000400000000000000" pitchFamily="2" charset="-78"/>
              </a:rPr>
              <a:t>6</a:t>
            </a:r>
            <a:r>
              <a:rPr lang="fa-IR" altLang="en-US" sz="2000">
                <a:ea typeface="Calibri" panose="020F0502020204030204" pitchFamily="34" charset="0"/>
                <a:cs typeface="B Nazanin" panose="00000400000000000000" pitchFamily="2" charset="-78"/>
              </a:rPr>
              <a:t>- در اجرای بند (ح) تبصره (5) قانون، مهلت ارائه مدارک و مستندات به عامل واگذاری یا ثبت در سامانه اوراق دولت برای واگذاری اوراق مالی اسلامی غیرنقدی (تحویل به طلبکاران) منتشرشده در سال 1402، برای کلیه دستگاه‌های اجرایی از جمله دستگاه‌های اجرایی موضوع ماده (1) قانون احکام دائمی برنامه‌های توسعه کشور- مصوب 1395-، تابع مواد (63) و (64) قانون محاسبات عمومی کشور است؛ مشروط بر اینکه مهلت حداکثر دو هفته قبل از سررسید برای ارایه مدارک و مستندات یادشده به عامل واگذاری  و مهلت حداکثر یک هفته قبل از سررسید برای ثبت در سامانه اوراق دولت رعایت شود.</a:t>
            </a:r>
          </a:p>
          <a:p>
            <a:pPr algn="justLow" rtl="1" eaLnBrk="1" hangingPunct="1">
              <a:lnSpc>
                <a:spcPct val="107000"/>
              </a:lnSpc>
              <a:spcBef>
                <a:spcPct val="0"/>
              </a:spcBef>
              <a:buFontTx/>
              <a:buNone/>
            </a:pPr>
            <a:r>
              <a:rPr lang="fa-IR" altLang="en-US" sz="2000">
                <a:ea typeface="Calibri" panose="020F0502020204030204" pitchFamily="34" charset="0"/>
                <a:cs typeface="B Nazanin" panose="00000400000000000000" pitchFamily="2" charset="-78"/>
              </a:rPr>
              <a:t>7- اسناد خزانه اسلامی واگذارشده به دستگاه‌های اجرایی، (به استثنای اسناد خزانه اسلامی واگذارشده به نهاد‌های عمومی غیردولتی و عملیات بازار باز بانک مرکزی)، امکان معامله در بازار ثانویه را ندارند و صرفاً در سررسید معادل مبلغ اسمی اسناد خزانه اسلامی به حساب مربوط، واریز می‌شود.</a:t>
            </a:r>
          </a:p>
          <a:p>
            <a:pPr algn="justLow" rtl="1" eaLnBrk="1" hangingPunct="1">
              <a:lnSpc>
                <a:spcPct val="107000"/>
              </a:lnSpc>
              <a:spcBef>
                <a:spcPct val="0"/>
              </a:spcBef>
              <a:buFontTx/>
              <a:buNone/>
            </a:pPr>
            <a:r>
              <a:rPr lang="fa-IR" altLang="en-US" sz="2000">
                <a:ea typeface="Calibri" panose="020F0502020204030204" pitchFamily="34" charset="0"/>
                <a:cs typeface="B Nazanin" panose="00000400000000000000" pitchFamily="2" charset="-78"/>
              </a:rPr>
              <a:t>8-   شرکت‌های دولتی و نهادهای عمومی غیر دولتی مجری طرح‌های تملک دارایی ‌های سرمایه ای دولت مجازند در چهارچوب قوانین و مقررات مربوط، در قبال مطالبات تامین شده از محل منابع داخلی برای تامین سهم دولت در  اجرای طرح‌های  یادشده نسبت به تسویه مطالبات مذکور از طریق واگذاری اسناد خزانه اسلامی عنوان منابع داخلی خود اقدام نمایند. </a:t>
            </a:r>
          </a:p>
        </p:txBody>
      </p:sp>
      <p:pic>
        <p:nvPicPr>
          <p:cNvPr id="30728" name="Picture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903414" y="222251"/>
            <a:ext cx="87471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85368025"/>
      </p:ext>
    </p:extLst>
  </p:cSld>
  <p:clrMapOvr>
    <a:masterClrMapping/>
  </p:clrMapOvr>
  <p:transition spd="slow">
    <p:checke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746" name="Group 8"/>
          <p:cNvGrpSpPr>
            <a:grpSpLocks/>
          </p:cNvGrpSpPr>
          <p:nvPr/>
        </p:nvGrpSpPr>
        <p:grpSpPr bwMode="auto">
          <a:xfrm>
            <a:off x="1243014" y="149226"/>
            <a:ext cx="720725" cy="474663"/>
            <a:chOff x="188676" y="149066"/>
            <a:chExt cx="720000" cy="474974"/>
          </a:xfrm>
        </p:grpSpPr>
        <p:pic>
          <p:nvPicPr>
            <p:cNvPr id="31754" name="Picture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311189" y="26553"/>
              <a:ext cx="474974" cy="7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5" name="Slide Number Placeholder 6"/>
            <p:cNvSpPr txBox="1">
              <a:spLocks/>
            </p:cNvSpPr>
            <p:nvPr/>
          </p:nvSpPr>
          <p:spPr bwMode="auto">
            <a:xfrm>
              <a:off x="297569" y="229156"/>
              <a:ext cx="430022" cy="332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rtl="1" eaLnBrk="1" hangingPunct="1">
                <a:spcBef>
                  <a:spcPct val="0"/>
                </a:spcBef>
                <a:buFontTx/>
                <a:buNone/>
              </a:pPr>
              <a:fld id="{6B5C1836-EB6A-4031-9298-C6AF0AE377DE}" type="slidenum">
                <a:rPr lang="en-US" altLang="en-US" sz="1200">
                  <a:solidFill>
                    <a:srgbClr val="000000"/>
                  </a:solidFill>
                  <a:latin typeface="Arial" panose="020B0604020202020204" pitchFamily="34" charset="0"/>
                </a:rPr>
                <a:pPr algn="ctr" rtl="1" eaLnBrk="1" hangingPunct="1">
                  <a:spcBef>
                    <a:spcPct val="0"/>
                  </a:spcBef>
                  <a:buFontTx/>
                  <a:buNone/>
                </a:pPr>
                <a:t>23</a:t>
              </a:fld>
              <a:endParaRPr lang="en-US" altLang="en-US" sz="1200">
                <a:solidFill>
                  <a:srgbClr val="000000"/>
                </a:solidFill>
                <a:latin typeface="Arial" panose="020B0604020202020204" pitchFamily="34" charset="0"/>
              </a:endParaRPr>
            </a:p>
          </p:txBody>
        </p:sp>
      </p:grpSp>
      <p:sp>
        <p:nvSpPr>
          <p:cNvPr id="31747" name="Rectangle 8"/>
          <p:cNvSpPr>
            <a:spLocks noChangeArrowheads="1"/>
          </p:cNvSpPr>
          <p:nvPr/>
        </p:nvSpPr>
        <p:spPr bwMode="auto">
          <a:xfrm>
            <a:off x="1217614" y="922339"/>
            <a:ext cx="9678987" cy="877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rtl="1">
              <a:spcBef>
                <a:spcPts val="1800"/>
              </a:spcBef>
              <a:buNone/>
            </a:pPr>
            <a:endParaRPr lang="fa-IR" altLang="en-US" sz="1800">
              <a:latin typeface="Times New Roman" panose="02020603050405020304" pitchFamily="18" charset="0"/>
              <a:ea typeface="Times New Roman" panose="02020603050405020304" pitchFamily="18" charset="0"/>
              <a:cs typeface="B Nazanin" panose="00000400000000000000" pitchFamily="2" charset="-78"/>
            </a:endParaRPr>
          </a:p>
          <a:p>
            <a:pPr algn="just" rtl="1">
              <a:spcBef>
                <a:spcPts val="1800"/>
              </a:spcBef>
              <a:buNone/>
            </a:pPr>
            <a:endParaRPr lang="ar-SA" altLang="en-US" sz="1800">
              <a:latin typeface="Times New Roman" panose="02020603050405020304" pitchFamily="18" charset="0"/>
              <a:ea typeface="Times New Roman" panose="02020603050405020304" pitchFamily="18" charset="0"/>
              <a:cs typeface="B Nazanin" panose="00000400000000000000" pitchFamily="2" charset="-78"/>
            </a:endParaRPr>
          </a:p>
        </p:txBody>
      </p:sp>
      <p:sp>
        <p:nvSpPr>
          <p:cNvPr id="31748" name="Rectangle 8"/>
          <p:cNvSpPr>
            <a:spLocks noChangeArrowheads="1"/>
          </p:cNvSpPr>
          <p:nvPr/>
        </p:nvSpPr>
        <p:spPr bwMode="auto">
          <a:xfrm>
            <a:off x="1217613" y="561975"/>
            <a:ext cx="9544050"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rtl="1">
              <a:lnSpc>
                <a:spcPct val="115000"/>
              </a:lnSpc>
              <a:spcBef>
                <a:spcPct val="0"/>
              </a:spcBef>
              <a:spcAft>
                <a:spcPts val="675"/>
              </a:spcAft>
              <a:buNone/>
            </a:pPr>
            <a:r>
              <a:rPr lang="fa-IR" altLang="en-US" sz="2000" b="1">
                <a:latin typeface="Times New Roman" panose="02020603050405020304" pitchFamily="18" charset="0"/>
                <a:ea typeface="Times New Roman" panose="02020603050405020304" pitchFamily="18" charset="0"/>
                <a:cs typeface="B Titr" panose="00000700000000000000" pitchFamily="2" charset="-78"/>
              </a:rPr>
              <a:t>آیین نامه اجرایی اوراق مالی اسلامی ماده واحده قانون بودجه سال 1402كل كشور</a:t>
            </a:r>
          </a:p>
        </p:txBody>
      </p:sp>
      <p:sp>
        <p:nvSpPr>
          <p:cNvPr id="10" name="Rounded Rectangle 9"/>
          <p:cNvSpPr/>
          <p:nvPr/>
        </p:nvSpPr>
        <p:spPr>
          <a:xfrm>
            <a:off x="1218204" y="6390167"/>
            <a:ext cx="2519363" cy="381000"/>
          </a:xfrm>
          <a:prstGeom prst="roundRect">
            <a:avLst/>
          </a:prstGeom>
        </p:spPr>
        <p:style>
          <a:lnRef idx="1">
            <a:schemeClr val="accent5"/>
          </a:lnRef>
          <a:fillRef idx="2">
            <a:schemeClr val="accent5"/>
          </a:fillRef>
          <a:effectRef idx="1">
            <a:schemeClr val="accent5"/>
          </a:effectRef>
          <a:fontRef idx="minor">
            <a:schemeClr val="dk1"/>
          </a:fontRef>
        </p:style>
        <p:txBody>
          <a:bodyPr anchor="ctr"/>
          <a:lstStyle/>
          <a:p>
            <a:pPr algn="ctr" eaLnBrk="1" hangingPunct="1">
              <a:defRPr/>
            </a:pPr>
            <a:r>
              <a:rPr lang="fa-IR" sz="1200" dirty="0">
                <a:cs typeface="B Homa" pitchFamily="2" charset="-78"/>
                <a:hlinkClick r:id="rId3" action="ppaction://hlinksldjump"/>
              </a:rPr>
              <a:t>بازگشت به صفحه فهرست مطالب</a:t>
            </a:r>
            <a:endParaRPr lang="en-US" sz="1200" dirty="0">
              <a:cs typeface="B Homa" pitchFamily="2" charset="-78"/>
            </a:endParaRPr>
          </a:p>
        </p:txBody>
      </p:sp>
      <p:sp>
        <p:nvSpPr>
          <p:cNvPr id="31752" name="Rectangle 1"/>
          <p:cNvSpPr>
            <a:spLocks noChangeArrowheads="1"/>
          </p:cNvSpPr>
          <p:nvPr/>
        </p:nvSpPr>
        <p:spPr bwMode="auto">
          <a:xfrm>
            <a:off x="1868489" y="935039"/>
            <a:ext cx="8815387" cy="569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Low" rtl="1" eaLnBrk="1" hangingPunct="1">
              <a:lnSpc>
                <a:spcPct val="107000"/>
              </a:lnSpc>
              <a:spcBef>
                <a:spcPct val="0"/>
              </a:spcBef>
              <a:buFontTx/>
              <a:buNone/>
            </a:pPr>
            <a:r>
              <a:rPr lang="fa-IR" altLang="en-US" sz="2000">
                <a:ea typeface="Calibri" panose="020F0502020204030204" pitchFamily="34" charset="0"/>
                <a:cs typeface="B Nazanin" panose="00000400000000000000" pitchFamily="2" charset="-78"/>
              </a:rPr>
              <a:t>ماده 4 - وزارت مجاز است با فراهم کردن شرایط انتشار از جمله رتبه‌بندی توسط مؤسسات مربوط (در صورت نیاز)، به نمایندگی از دولت جمهوری اسلامی ایران نسبت به انعقاد قراردادهای داخلی یا بین‌المللی لازم برای انتشار اوراق مالی اسلامی ارزی به صورت داخلی یا بین‌المللی از محل بند (ب) تبصره (5) قانون تا سقف معادل مبلغ شصت هزار میلیارد (000ر000ر000ر000ر60) ریال و صدور تضمین‌های لازم (برمبنای تعهد سازمان برنامه) اقدام کند.</a:t>
            </a:r>
          </a:p>
          <a:p>
            <a:pPr algn="justLow" rtl="1" eaLnBrk="1" hangingPunct="1">
              <a:lnSpc>
                <a:spcPct val="107000"/>
              </a:lnSpc>
              <a:spcBef>
                <a:spcPct val="0"/>
              </a:spcBef>
              <a:buFontTx/>
              <a:buNone/>
            </a:pPr>
            <a:r>
              <a:rPr lang="fa-IR" altLang="en-US" sz="2000">
                <a:ea typeface="Calibri" panose="020F0502020204030204" pitchFamily="34" charset="0"/>
                <a:cs typeface="B Nazanin" panose="00000400000000000000" pitchFamily="2" charset="-78"/>
              </a:rPr>
              <a:t>تبصره 1- سازمان برنامه نسبت به تعیین و اعلام طرح‌های موضوع این ماده با اولویت طرح‌هایی که مصارف ارزی دارند، اقدام می‌کند.</a:t>
            </a:r>
          </a:p>
          <a:p>
            <a:pPr algn="justLow" rtl="1" eaLnBrk="1" hangingPunct="1">
              <a:lnSpc>
                <a:spcPct val="107000"/>
              </a:lnSpc>
              <a:spcBef>
                <a:spcPct val="0"/>
              </a:spcBef>
              <a:buFontTx/>
              <a:buNone/>
            </a:pPr>
            <a:r>
              <a:rPr lang="fa-IR" altLang="en-US" sz="2000">
                <a:ea typeface="Calibri" panose="020F0502020204030204" pitchFamily="34" charset="0"/>
                <a:cs typeface="B Nazanin" panose="00000400000000000000" pitchFamily="2" charset="-78"/>
              </a:rPr>
              <a:t>تبصره 2 - بانک مرکزی موظف است با اعلام وزارت و حسب نیاز، ترتیبات لازم برای انتقال وجوه ارزی ناشی از انتشار (بابت اوراق بین‌المللی) و تبدیل ارز حاصل از انتشار به ریال و همچنین تبدیل ریال به ارز برای تسویه اصل و فرع اوراق مذکور را فراهم کند. نرخ تبدیل ارز و اعمال حساب مبالغ یادشده در عملکرد بودجه کل کشور، نرخ تعیین‌شده برای دریافت منابع ارزی دولت در زمان دریافت مبالغ مربوط خواهد بود.</a:t>
            </a:r>
          </a:p>
          <a:p>
            <a:pPr algn="justLow" rtl="1" eaLnBrk="1" hangingPunct="1">
              <a:lnSpc>
                <a:spcPct val="107000"/>
              </a:lnSpc>
              <a:spcBef>
                <a:spcPct val="0"/>
              </a:spcBef>
              <a:buFontTx/>
              <a:buNone/>
            </a:pPr>
            <a:r>
              <a:rPr lang="fa-IR" altLang="en-US" sz="2000">
                <a:ea typeface="Calibri" panose="020F0502020204030204" pitchFamily="34" charset="0"/>
                <a:cs typeface="B Nazanin" panose="00000400000000000000" pitchFamily="2" charset="-78"/>
              </a:rPr>
              <a:t>تبصره 3 - ارز مبنای انتشار اوراق با پیشنهاد وزارت و تأیید بانک مرکزی مبنی بر فراهم بودن ارتباط بانکی مورد نیاز، تعیین می‌شود .</a:t>
            </a:r>
          </a:p>
          <a:p>
            <a:pPr algn="justLow" rtl="1" eaLnBrk="1" hangingPunct="1">
              <a:lnSpc>
                <a:spcPct val="107000"/>
              </a:lnSpc>
              <a:spcBef>
                <a:spcPct val="0"/>
              </a:spcBef>
              <a:buFontTx/>
              <a:buNone/>
            </a:pPr>
            <a:r>
              <a:rPr lang="fa-IR" altLang="en-US" sz="2000">
                <a:ea typeface="Calibri" panose="020F0502020204030204" pitchFamily="34" charset="0"/>
                <a:cs typeface="B Nazanin" panose="00000400000000000000" pitchFamily="2" charset="-78"/>
              </a:rPr>
              <a:t>تبصره 4 - اصل، سود و هزینه‌های مترتب بر انتشار اوراق ارزی (بابت اوراق بین‌المللی) از جمله هزینه‌های تعیین رتبه اعتباری کشور، موضوع این آیین‌نامه، توسط سازمان برنامه به عنوان متعهد تأمین و تخصیص اعتبار، از محل اعتبارات مصوب مربوط تأمین می‌شود و خزانه‌داری کل کشور با اولویت نسبت به تسویه آنها به صورت ارزی یا ریالی اقدام می‌کند.</a:t>
            </a:r>
            <a:endParaRPr lang="fa-IR" altLang="en-US" sz="1800">
              <a:ea typeface="Calibri" panose="020F0502020204030204" pitchFamily="34" charset="0"/>
              <a:cs typeface="B Nazanin" panose="00000400000000000000" pitchFamily="2" charset="-78"/>
            </a:endParaRPr>
          </a:p>
        </p:txBody>
      </p:sp>
      <p:pic>
        <p:nvPicPr>
          <p:cNvPr id="31753" name="Picture 1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903414" y="222251"/>
            <a:ext cx="87471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35990683"/>
      </p:ext>
    </p:extLst>
  </p:cSld>
  <p:clrMapOvr>
    <a:masterClrMapping/>
  </p:clrMapOvr>
  <p:transition spd="slow">
    <p:checke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770" name="Group 8"/>
          <p:cNvGrpSpPr>
            <a:grpSpLocks/>
          </p:cNvGrpSpPr>
          <p:nvPr/>
        </p:nvGrpSpPr>
        <p:grpSpPr bwMode="auto">
          <a:xfrm>
            <a:off x="1243014" y="149226"/>
            <a:ext cx="720725" cy="474663"/>
            <a:chOff x="188676" y="149066"/>
            <a:chExt cx="720000" cy="474974"/>
          </a:xfrm>
        </p:grpSpPr>
        <p:pic>
          <p:nvPicPr>
            <p:cNvPr id="32778" name="Picture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311189" y="26553"/>
              <a:ext cx="474974" cy="7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9" name="Slide Number Placeholder 6"/>
            <p:cNvSpPr txBox="1">
              <a:spLocks/>
            </p:cNvSpPr>
            <p:nvPr/>
          </p:nvSpPr>
          <p:spPr bwMode="auto">
            <a:xfrm>
              <a:off x="297569" y="229156"/>
              <a:ext cx="430022" cy="332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rtl="1" eaLnBrk="1" hangingPunct="1">
                <a:spcBef>
                  <a:spcPct val="0"/>
                </a:spcBef>
                <a:buFontTx/>
                <a:buNone/>
              </a:pPr>
              <a:fld id="{7CCE71BA-6266-4D9C-9141-7DC780BD8F55}" type="slidenum">
                <a:rPr lang="en-US" altLang="en-US" sz="1200">
                  <a:solidFill>
                    <a:srgbClr val="000000"/>
                  </a:solidFill>
                  <a:latin typeface="Arial" panose="020B0604020202020204" pitchFamily="34" charset="0"/>
                </a:rPr>
                <a:pPr algn="ctr" rtl="1" eaLnBrk="1" hangingPunct="1">
                  <a:spcBef>
                    <a:spcPct val="0"/>
                  </a:spcBef>
                  <a:buFontTx/>
                  <a:buNone/>
                </a:pPr>
                <a:t>24</a:t>
              </a:fld>
              <a:endParaRPr lang="en-US" altLang="en-US" sz="1200">
                <a:solidFill>
                  <a:srgbClr val="000000"/>
                </a:solidFill>
                <a:latin typeface="Arial" panose="020B0604020202020204" pitchFamily="34" charset="0"/>
              </a:endParaRPr>
            </a:p>
          </p:txBody>
        </p:sp>
      </p:grpSp>
      <p:sp>
        <p:nvSpPr>
          <p:cNvPr id="32771" name="Rectangle 8"/>
          <p:cNvSpPr>
            <a:spLocks noChangeArrowheads="1"/>
          </p:cNvSpPr>
          <p:nvPr/>
        </p:nvSpPr>
        <p:spPr bwMode="auto">
          <a:xfrm>
            <a:off x="1217613" y="561975"/>
            <a:ext cx="9544050"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rtl="1">
              <a:lnSpc>
                <a:spcPct val="115000"/>
              </a:lnSpc>
              <a:spcBef>
                <a:spcPct val="0"/>
              </a:spcBef>
              <a:spcAft>
                <a:spcPts val="675"/>
              </a:spcAft>
              <a:buNone/>
            </a:pPr>
            <a:r>
              <a:rPr lang="fa-IR" altLang="en-US" sz="2000" b="1">
                <a:latin typeface="Times New Roman" panose="02020603050405020304" pitchFamily="18" charset="0"/>
                <a:ea typeface="Times New Roman" panose="02020603050405020304" pitchFamily="18" charset="0"/>
                <a:cs typeface="B Titr" panose="00000700000000000000" pitchFamily="2" charset="-78"/>
              </a:rPr>
              <a:t>آیین نامه اجرایی اوراق مالی اسلامی ماده واحده قانون بودجه سال 1402كل كشور</a:t>
            </a:r>
          </a:p>
        </p:txBody>
      </p:sp>
      <p:sp>
        <p:nvSpPr>
          <p:cNvPr id="8" name="Rounded Rectangle 7"/>
          <p:cNvSpPr/>
          <p:nvPr/>
        </p:nvSpPr>
        <p:spPr>
          <a:xfrm>
            <a:off x="1218204" y="6390167"/>
            <a:ext cx="2519363" cy="381000"/>
          </a:xfrm>
          <a:prstGeom prst="roundRect">
            <a:avLst/>
          </a:prstGeom>
        </p:spPr>
        <p:style>
          <a:lnRef idx="1">
            <a:schemeClr val="accent5"/>
          </a:lnRef>
          <a:fillRef idx="2">
            <a:schemeClr val="accent5"/>
          </a:fillRef>
          <a:effectRef idx="1">
            <a:schemeClr val="accent5"/>
          </a:effectRef>
          <a:fontRef idx="minor">
            <a:schemeClr val="dk1"/>
          </a:fontRef>
        </p:style>
        <p:txBody>
          <a:bodyPr anchor="ctr"/>
          <a:lstStyle/>
          <a:p>
            <a:pPr algn="ctr" eaLnBrk="1" hangingPunct="1">
              <a:defRPr/>
            </a:pPr>
            <a:r>
              <a:rPr lang="fa-IR" sz="1200" dirty="0">
                <a:cs typeface="B Homa" pitchFamily="2" charset="-78"/>
                <a:hlinkClick r:id="rId3" action="ppaction://hlinksldjump"/>
              </a:rPr>
              <a:t>بازگشت به صفحه فهرست مطالب</a:t>
            </a:r>
            <a:endParaRPr lang="en-US" sz="1200" dirty="0">
              <a:cs typeface="B Homa" pitchFamily="2" charset="-78"/>
            </a:endParaRPr>
          </a:p>
        </p:txBody>
      </p:sp>
      <p:sp>
        <p:nvSpPr>
          <p:cNvPr id="32775" name="Rectangle 1"/>
          <p:cNvSpPr>
            <a:spLocks noChangeArrowheads="1"/>
          </p:cNvSpPr>
          <p:nvPr/>
        </p:nvSpPr>
        <p:spPr bwMode="auto">
          <a:xfrm>
            <a:off x="1676401" y="990601"/>
            <a:ext cx="8920163" cy="29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Low" rtl="1" eaLnBrk="1" hangingPunct="1">
              <a:lnSpc>
                <a:spcPct val="107000"/>
              </a:lnSpc>
              <a:spcBef>
                <a:spcPct val="0"/>
              </a:spcBef>
              <a:buFontTx/>
              <a:buNone/>
            </a:pPr>
            <a:r>
              <a:rPr lang="fa-IR" altLang="en-US" sz="2000">
                <a:ea typeface="Calibri" panose="020F0502020204030204" pitchFamily="34" charset="0"/>
                <a:cs typeface="B Nazanin" panose="00000400000000000000" pitchFamily="2" charset="-78"/>
              </a:rPr>
              <a:t>ماده 5</a:t>
            </a:r>
          </a:p>
          <a:p>
            <a:pPr algn="justLow" rtl="1" eaLnBrk="1" hangingPunct="1">
              <a:lnSpc>
                <a:spcPct val="107000"/>
              </a:lnSpc>
              <a:spcBef>
                <a:spcPct val="0"/>
              </a:spcBef>
              <a:buFontTx/>
              <a:buNone/>
            </a:pPr>
            <a:r>
              <a:rPr lang="fa-IR" altLang="en-US" sz="2000">
                <a:ea typeface="Calibri" panose="020F0502020204030204" pitchFamily="34" charset="0"/>
                <a:cs typeface="B Nazanin" panose="00000400000000000000" pitchFamily="2" charset="-78"/>
              </a:rPr>
              <a:t>1- در اجرای بند (الف) تبصره (5) قانون، به شرکت‌های دولتی اجازه داده می‌شود تا سقف مبلغ یکصد هزار میلیارد (ر000ر000ر000ر000ر100) ریال اوراق مالی اسلامی ریالی با رعایت مصوبات  کارگروه بند (ه‍)، برای اجرای طرح‌های دارای توجیه فنی، اقتصادی، مالی و زیست­محیطی خود که به تصویب شورای اقتصاد می‌رسند، با تضمین و بازپرداخت اصل و سود توسط خود، با رعایت قوانین و مقررات مربوط منتشر کنند. سهم شرکت‌های دولتی به شرح جدول زیر تعیین می‌شود:</a:t>
            </a:r>
          </a:p>
          <a:p>
            <a:pPr algn="justLow" rtl="1" eaLnBrk="1" hangingPunct="1">
              <a:lnSpc>
                <a:spcPct val="107000"/>
              </a:lnSpc>
              <a:spcBef>
                <a:spcPct val="0"/>
              </a:spcBef>
              <a:buFontTx/>
              <a:buNone/>
            </a:pPr>
            <a:endParaRPr lang="fa-IR" altLang="en-US" sz="1800">
              <a:ea typeface="Calibri" panose="020F0502020204030204" pitchFamily="34" charset="0"/>
              <a:cs typeface="B Zar" panose="00000400000000000000" pitchFamily="2" charset="-78"/>
            </a:endParaRPr>
          </a:p>
          <a:p>
            <a:pPr algn="justLow" rtl="1" eaLnBrk="1" hangingPunct="1">
              <a:lnSpc>
                <a:spcPct val="107000"/>
              </a:lnSpc>
              <a:spcBef>
                <a:spcPct val="0"/>
              </a:spcBef>
              <a:buFontTx/>
              <a:buNone/>
            </a:pPr>
            <a:r>
              <a:rPr lang="fa-IR" altLang="en-US" sz="1800">
                <a:ea typeface="Calibri" panose="020F0502020204030204" pitchFamily="34" charset="0"/>
                <a:cs typeface="B Zar" panose="00000400000000000000" pitchFamily="2" charset="-78"/>
              </a:rPr>
              <a:t> </a:t>
            </a:r>
          </a:p>
          <a:p>
            <a:pPr algn="justLow" rtl="1" eaLnBrk="1" hangingPunct="1">
              <a:lnSpc>
                <a:spcPct val="107000"/>
              </a:lnSpc>
              <a:spcBef>
                <a:spcPct val="0"/>
              </a:spcBef>
              <a:buFontTx/>
              <a:buNone/>
            </a:pPr>
            <a:endParaRPr lang="fa-IR" altLang="en-US" sz="1800">
              <a:ea typeface="Calibri" panose="020F0502020204030204" pitchFamily="34" charset="0"/>
              <a:cs typeface="B Zar" panose="00000400000000000000" pitchFamily="2" charset="-78"/>
            </a:endParaRPr>
          </a:p>
        </p:txBody>
      </p:sp>
      <p:pic>
        <p:nvPicPr>
          <p:cNvPr id="32776" name="Picture 8" descr="C:\Users\3733027418\Desktop\Untitled.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82763" y="3097214"/>
            <a:ext cx="8813800" cy="348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7" name="Picture 9"/>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903414" y="222251"/>
            <a:ext cx="87471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29288082"/>
      </p:ext>
    </p:extLst>
  </p:cSld>
  <p:clrMapOvr>
    <a:masterClrMapping/>
  </p:clrMapOvr>
  <p:transition spd="slow">
    <p:checke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794" name="Group 8"/>
          <p:cNvGrpSpPr>
            <a:grpSpLocks/>
          </p:cNvGrpSpPr>
          <p:nvPr/>
        </p:nvGrpSpPr>
        <p:grpSpPr bwMode="auto">
          <a:xfrm>
            <a:off x="1243014" y="149226"/>
            <a:ext cx="720725" cy="474663"/>
            <a:chOff x="188676" y="149066"/>
            <a:chExt cx="720000" cy="474974"/>
          </a:xfrm>
        </p:grpSpPr>
        <p:pic>
          <p:nvPicPr>
            <p:cNvPr id="33801" name="Picture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311189" y="26553"/>
              <a:ext cx="474974" cy="7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802" name="Slide Number Placeholder 6"/>
            <p:cNvSpPr txBox="1">
              <a:spLocks/>
            </p:cNvSpPr>
            <p:nvPr/>
          </p:nvSpPr>
          <p:spPr bwMode="auto">
            <a:xfrm>
              <a:off x="297569" y="229156"/>
              <a:ext cx="430022" cy="332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rtl="1" eaLnBrk="1" hangingPunct="1">
                <a:spcBef>
                  <a:spcPct val="0"/>
                </a:spcBef>
                <a:buFontTx/>
                <a:buNone/>
              </a:pPr>
              <a:fld id="{B3ED4A1E-B395-4532-A9C6-7F7A4C9B8EE6}" type="slidenum">
                <a:rPr lang="en-US" altLang="en-US" sz="1200">
                  <a:solidFill>
                    <a:srgbClr val="000000"/>
                  </a:solidFill>
                  <a:latin typeface="Arial" panose="020B0604020202020204" pitchFamily="34" charset="0"/>
                </a:rPr>
                <a:pPr algn="ctr" rtl="1" eaLnBrk="1" hangingPunct="1">
                  <a:spcBef>
                    <a:spcPct val="0"/>
                  </a:spcBef>
                  <a:buFontTx/>
                  <a:buNone/>
                </a:pPr>
                <a:t>25</a:t>
              </a:fld>
              <a:endParaRPr lang="en-US" altLang="en-US" sz="1200">
                <a:solidFill>
                  <a:srgbClr val="000000"/>
                </a:solidFill>
                <a:latin typeface="Arial" panose="020B0604020202020204" pitchFamily="34" charset="0"/>
              </a:endParaRPr>
            </a:p>
          </p:txBody>
        </p:sp>
      </p:grpSp>
      <p:sp>
        <p:nvSpPr>
          <p:cNvPr id="33795" name="Rectangle 8"/>
          <p:cNvSpPr>
            <a:spLocks noChangeArrowheads="1"/>
          </p:cNvSpPr>
          <p:nvPr/>
        </p:nvSpPr>
        <p:spPr bwMode="auto">
          <a:xfrm>
            <a:off x="914400" y="549275"/>
            <a:ext cx="9544050"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rtl="1">
              <a:lnSpc>
                <a:spcPct val="115000"/>
              </a:lnSpc>
              <a:spcBef>
                <a:spcPct val="0"/>
              </a:spcBef>
              <a:spcAft>
                <a:spcPts val="675"/>
              </a:spcAft>
              <a:buNone/>
            </a:pPr>
            <a:r>
              <a:rPr lang="fa-IR" altLang="en-US" sz="2000" b="1">
                <a:latin typeface="Times New Roman" panose="02020603050405020304" pitchFamily="18" charset="0"/>
                <a:ea typeface="Times New Roman" panose="02020603050405020304" pitchFamily="18" charset="0"/>
                <a:cs typeface="B Titr" panose="00000700000000000000" pitchFamily="2" charset="-78"/>
              </a:rPr>
              <a:t>آیین نامه اجرایی اوراق مالی اسلامی ماده واحده قانون بودجه سال 1402كل كشور</a:t>
            </a:r>
          </a:p>
        </p:txBody>
      </p:sp>
      <p:sp>
        <p:nvSpPr>
          <p:cNvPr id="8" name="Rounded Rectangle 7"/>
          <p:cNvSpPr/>
          <p:nvPr/>
        </p:nvSpPr>
        <p:spPr>
          <a:xfrm>
            <a:off x="1218204" y="6390167"/>
            <a:ext cx="2519363" cy="381000"/>
          </a:xfrm>
          <a:prstGeom prst="roundRect">
            <a:avLst/>
          </a:prstGeom>
        </p:spPr>
        <p:style>
          <a:lnRef idx="1">
            <a:schemeClr val="accent5"/>
          </a:lnRef>
          <a:fillRef idx="2">
            <a:schemeClr val="accent5"/>
          </a:fillRef>
          <a:effectRef idx="1">
            <a:schemeClr val="accent5"/>
          </a:effectRef>
          <a:fontRef idx="minor">
            <a:schemeClr val="dk1"/>
          </a:fontRef>
        </p:style>
        <p:txBody>
          <a:bodyPr anchor="ctr"/>
          <a:lstStyle/>
          <a:p>
            <a:pPr algn="ctr" eaLnBrk="1" hangingPunct="1">
              <a:defRPr/>
            </a:pPr>
            <a:r>
              <a:rPr lang="fa-IR" sz="1200" dirty="0">
                <a:cs typeface="B Homa" pitchFamily="2" charset="-78"/>
                <a:hlinkClick r:id="rId3" action="ppaction://hlinksldjump"/>
              </a:rPr>
              <a:t>بازگشت به صفحه فهرست مطالب</a:t>
            </a:r>
            <a:endParaRPr lang="en-US" sz="1200" dirty="0">
              <a:cs typeface="B Homa" pitchFamily="2" charset="-78"/>
            </a:endParaRPr>
          </a:p>
        </p:txBody>
      </p:sp>
      <p:sp>
        <p:nvSpPr>
          <p:cNvPr id="33799" name="Rectangle 1"/>
          <p:cNvSpPr>
            <a:spLocks noChangeArrowheads="1"/>
          </p:cNvSpPr>
          <p:nvPr/>
        </p:nvSpPr>
        <p:spPr bwMode="auto">
          <a:xfrm>
            <a:off x="1955800" y="919164"/>
            <a:ext cx="8331200" cy="597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Low" rtl="1">
              <a:lnSpc>
                <a:spcPct val="107000"/>
              </a:lnSpc>
              <a:spcBef>
                <a:spcPct val="0"/>
              </a:spcBef>
              <a:buFontTx/>
              <a:buNone/>
            </a:pPr>
            <a:r>
              <a:rPr lang="fa-IR" altLang="en-US" sz="1800">
                <a:ea typeface="Calibri" panose="020F0502020204030204" pitchFamily="34" charset="0"/>
                <a:cs typeface="B Zar" panose="00000400000000000000" pitchFamily="2" charset="-78"/>
              </a:rPr>
              <a:t> </a:t>
            </a:r>
            <a:r>
              <a:rPr lang="fa-IR" altLang="en-US" sz="2000">
                <a:ea typeface="Calibri" panose="020F0502020204030204" pitchFamily="34" charset="0"/>
                <a:cs typeface="B Nazanin" panose="00000400000000000000" pitchFamily="2" charset="-78"/>
              </a:rPr>
              <a:t>تبصره 1- در صورت عدم انتشار مبالغ تعیین‌شده توسط هریک از شرکت‌ها تا پایان آذرماه سال 1402، مبالغ منتشرنشده، پس از درخواست سایر وزارتخانه‌ها توسط سازمان برنامه به سهم سایر شرکت‌ها اضافه می‌‎شود.</a:t>
            </a:r>
            <a:endParaRPr lang="en-US" altLang="en-US" sz="2000">
              <a:cs typeface="B Nazanin" panose="00000400000000000000" pitchFamily="2" charset="-78"/>
            </a:endParaRPr>
          </a:p>
          <a:p>
            <a:pPr algn="justLow" rtl="1">
              <a:lnSpc>
                <a:spcPct val="107000"/>
              </a:lnSpc>
              <a:spcBef>
                <a:spcPct val="0"/>
              </a:spcBef>
              <a:buFontTx/>
              <a:buNone/>
            </a:pPr>
            <a:r>
              <a:rPr lang="fa-IR" altLang="en-US" sz="2000">
                <a:cs typeface="B Nazanin" panose="00000400000000000000" pitchFamily="2" charset="-78"/>
              </a:rPr>
              <a:t>تبصره 2- دولت و سازمان برنامه در مورد بازپرداخت اصل، سود و هزینه‌های انتشار اوراق موضوع این ماده، تعهدی ندارند و بازپرداخت اصل و سود و سایر هزینه‌های انتشار اوراق یادشده، از محل منابع داخلی شرکت‌های موضوع این ماده انجام خواهد شد. ایجاد هرگونه تعهد و همچنین پرداخت از محل اعتبارات بودجه عمومی دولت (شامل طرح‌ها (پروژه‌ها)) برای بازپرداخت اصل و سود اوراق این ماده ممنوع است. ذی‌حساب یا مدیر امور مالی حسب مورد، مسئول حسن اجرای این ماده هستند.</a:t>
            </a:r>
            <a:endParaRPr lang="en-US" altLang="en-US" sz="2000">
              <a:cs typeface="B Nazanin" panose="00000400000000000000" pitchFamily="2" charset="-78"/>
            </a:endParaRPr>
          </a:p>
          <a:p>
            <a:pPr algn="justLow" rtl="1">
              <a:lnSpc>
                <a:spcPct val="107000"/>
              </a:lnSpc>
              <a:spcBef>
                <a:spcPct val="0"/>
              </a:spcBef>
              <a:buFontTx/>
              <a:buNone/>
            </a:pPr>
            <a:r>
              <a:rPr lang="fa-IR" altLang="en-US" sz="2000">
                <a:cs typeface="B Nazanin" panose="00000400000000000000" pitchFamily="2" charset="-78"/>
              </a:rPr>
              <a:t>تبصره 3– شرکت‌های مورد اشاره می‌توانند به منظور تأمین تمام یا قسمتی از منابع مالی مورد نیاز طرح‌های مربوط، در چهارچوب بودجه مصوب خود و در سقف تعیین‌شده در جدول موضوع این ماده، نسبت به تقاضای موافقت انتشار از بانک مرکزی/سازمان بورس برای انتشار اوراق مذکور بر اساس قوانین و مقررات مربوط اقدام کنند. </a:t>
            </a:r>
            <a:endParaRPr lang="en-US" altLang="en-US" sz="2000">
              <a:cs typeface="B Nazanin" panose="00000400000000000000" pitchFamily="2" charset="-78"/>
            </a:endParaRPr>
          </a:p>
          <a:p>
            <a:pPr algn="justLow" rtl="1">
              <a:lnSpc>
                <a:spcPct val="107000"/>
              </a:lnSpc>
              <a:spcBef>
                <a:spcPct val="0"/>
              </a:spcBef>
              <a:buFontTx/>
              <a:buNone/>
            </a:pPr>
            <a:r>
              <a:rPr lang="fa-IR" altLang="en-US" sz="2000">
                <a:cs typeface="B Nazanin" panose="00000400000000000000" pitchFamily="2" charset="-78"/>
              </a:rPr>
              <a:t>تبصره 4- با ارایه مدارک و مستندات اعلامی بانک مرکزی و سازمان بورس توسط شرکت‌های مورد اشاره در این ماده، مجوز انتشار اوراق مالی اسلامی، ظرف مهلت قانونی صادر می‌شود. عرضه اولیه اوراق مذکور حسب مورد در بازار پول/سرمایه در مدت زمان مقرر انجام می‌شود. بانک عامل/رکن بازار سرمایه مکلف است وجوه حاصل از فروش اوراق مالی اسلامی در هر مرحله را بلافاصله پس از تکمیل مستندات انتشار به حساب تمرکز وجوه شرکت‌های مزبور نزد خزانه داری کل کشور واریز کند.</a:t>
            </a:r>
            <a:endParaRPr lang="en-US" altLang="en-US" sz="2000">
              <a:cs typeface="B Nazanin" panose="00000400000000000000" pitchFamily="2" charset="-78"/>
            </a:endParaRPr>
          </a:p>
          <a:p>
            <a:pPr algn="justLow" rtl="1">
              <a:lnSpc>
                <a:spcPct val="107000"/>
              </a:lnSpc>
              <a:spcBef>
                <a:spcPct val="0"/>
              </a:spcBef>
              <a:buFontTx/>
              <a:buNone/>
            </a:pPr>
            <a:r>
              <a:rPr lang="fa-IR" altLang="en-US" sz="1800">
                <a:cs typeface="B Zar" panose="00000400000000000000" pitchFamily="2" charset="-78"/>
              </a:rPr>
              <a:t> </a:t>
            </a:r>
            <a:endParaRPr lang="en-US" altLang="en-US" sz="1800"/>
          </a:p>
        </p:txBody>
      </p:sp>
      <p:pic>
        <p:nvPicPr>
          <p:cNvPr id="33800" name="Picture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903414" y="222251"/>
            <a:ext cx="87471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48719518"/>
      </p:ext>
    </p:extLst>
  </p:cSld>
  <p:clrMapOvr>
    <a:masterClrMapping/>
  </p:clrMapOvr>
  <p:transition spd="slow">
    <p:checke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818" name="Group 8"/>
          <p:cNvGrpSpPr>
            <a:grpSpLocks/>
          </p:cNvGrpSpPr>
          <p:nvPr/>
        </p:nvGrpSpPr>
        <p:grpSpPr bwMode="auto">
          <a:xfrm>
            <a:off x="1243014" y="149226"/>
            <a:ext cx="720725" cy="474663"/>
            <a:chOff x="188676" y="149066"/>
            <a:chExt cx="720000" cy="474974"/>
          </a:xfrm>
        </p:grpSpPr>
        <p:pic>
          <p:nvPicPr>
            <p:cNvPr id="34825" name="Picture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311189" y="26553"/>
              <a:ext cx="474974" cy="7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6" name="Slide Number Placeholder 6"/>
            <p:cNvSpPr txBox="1">
              <a:spLocks/>
            </p:cNvSpPr>
            <p:nvPr/>
          </p:nvSpPr>
          <p:spPr bwMode="auto">
            <a:xfrm>
              <a:off x="297569" y="229156"/>
              <a:ext cx="430022" cy="332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rtl="1" eaLnBrk="1" hangingPunct="1">
                <a:spcBef>
                  <a:spcPct val="0"/>
                </a:spcBef>
                <a:buFontTx/>
                <a:buNone/>
              </a:pPr>
              <a:fld id="{067DD824-9B10-4EA8-BD58-84D1555979C3}" type="slidenum">
                <a:rPr lang="en-US" altLang="en-US" sz="1200">
                  <a:solidFill>
                    <a:srgbClr val="000000"/>
                  </a:solidFill>
                  <a:latin typeface="Arial" panose="020B0604020202020204" pitchFamily="34" charset="0"/>
                </a:rPr>
                <a:pPr algn="ctr" rtl="1" eaLnBrk="1" hangingPunct="1">
                  <a:spcBef>
                    <a:spcPct val="0"/>
                  </a:spcBef>
                  <a:buFontTx/>
                  <a:buNone/>
                </a:pPr>
                <a:t>26</a:t>
              </a:fld>
              <a:endParaRPr lang="en-US" altLang="en-US" sz="1200">
                <a:solidFill>
                  <a:srgbClr val="000000"/>
                </a:solidFill>
                <a:latin typeface="Arial" panose="020B0604020202020204" pitchFamily="34" charset="0"/>
              </a:endParaRPr>
            </a:p>
          </p:txBody>
        </p:sp>
      </p:grpSp>
      <p:sp>
        <p:nvSpPr>
          <p:cNvPr id="34819" name="Rectangle 8"/>
          <p:cNvSpPr>
            <a:spLocks noChangeArrowheads="1"/>
          </p:cNvSpPr>
          <p:nvPr/>
        </p:nvSpPr>
        <p:spPr bwMode="auto">
          <a:xfrm>
            <a:off x="1192213" y="842964"/>
            <a:ext cx="9378950" cy="44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rtl="1">
              <a:lnSpc>
                <a:spcPct val="115000"/>
              </a:lnSpc>
              <a:spcBef>
                <a:spcPct val="0"/>
              </a:spcBef>
              <a:spcAft>
                <a:spcPts val="675"/>
              </a:spcAft>
              <a:buNone/>
            </a:pPr>
            <a:r>
              <a:rPr lang="fa-IR" altLang="en-US" sz="2000" b="1">
                <a:latin typeface="Times New Roman" panose="02020603050405020304" pitchFamily="18" charset="0"/>
                <a:ea typeface="Times New Roman" panose="02020603050405020304" pitchFamily="18" charset="0"/>
                <a:cs typeface="B Titr" panose="00000700000000000000" pitchFamily="2" charset="-78"/>
              </a:rPr>
              <a:t>آیین نامه اجرایی اوراق مالی اسلامی ماده واحده قانون بودجه سال 1402 كل كشور</a:t>
            </a:r>
          </a:p>
        </p:txBody>
      </p:sp>
      <p:sp>
        <p:nvSpPr>
          <p:cNvPr id="8" name="Rounded Rectangle 7"/>
          <p:cNvSpPr/>
          <p:nvPr/>
        </p:nvSpPr>
        <p:spPr>
          <a:xfrm>
            <a:off x="1218204" y="6390167"/>
            <a:ext cx="2519363" cy="381000"/>
          </a:xfrm>
          <a:prstGeom prst="roundRect">
            <a:avLst/>
          </a:prstGeom>
        </p:spPr>
        <p:style>
          <a:lnRef idx="1">
            <a:schemeClr val="accent5"/>
          </a:lnRef>
          <a:fillRef idx="2">
            <a:schemeClr val="accent5"/>
          </a:fillRef>
          <a:effectRef idx="1">
            <a:schemeClr val="accent5"/>
          </a:effectRef>
          <a:fontRef idx="minor">
            <a:schemeClr val="dk1"/>
          </a:fontRef>
        </p:style>
        <p:txBody>
          <a:bodyPr anchor="ctr"/>
          <a:lstStyle/>
          <a:p>
            <a:pPr algn="ctr" eaLnBrk="1" hangingPunct="1">
              <a:defRPr/>
            </a:pPr>
            <a:r>
              <a:rPr lang="fa-IR" sz="1200" dirty="0">
                <a:cs typeface="B Homa" pitchFamily="2" charset="-78"/>
                <a:hlinkClick r:id="rId3" action="ppaction://hlinksldjump"/>
              </a:rPr>
              <a:t>بازگشت به صفحه فهرست مطالب</a:t>
            </a:r>
            <a:endParaRPr lang="en-US" sz="1200" dirty="0">
              <a:cs typeface="B Homa" pitchFamily="2" charset="-78"/>
            </a:endParaRPr>
          </a:p>
        </p:txBody>
      </p:sp>
      <p:sp>
        <p:nvSpPr>
          <p:cNvPr id="34823" name="Rectangle 3"/>
          <p:cNvSpPr>
            <a:spLocks noChangeArrowheads="1"/>
          </p:cNvSpPr>
          <p:nvPr/>
        </p:nvSpPr>
        <p:spPr bwMode="auto">
          <a:xfrm>
            <a:off x="1782763" y="1457326"/>
            <a:ext cx="8813800" cy="437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Low" rtl="1" eaLnBrk="1" hangingPunct="1">
              <a:lnSpc>
                <a:spcPct val="107000"/>
              </a:lnSpc>
              <a:spcBef>
                <a:spcPct val="0"/>
              </a:spcBef>
              <a:buFontTx/>
              <a:buNone/>
            </a:pPr>
            <a:r>
              <a:rPr lang="fa-IR" altLang="en-US" sz="2000">
                <a:ea typeface="Calibri" panose="020F0502020204030204" pitchFamily="34" charset="0"/>
                <a:cs typeface="B Nazanin" panose="00000400000000000000" pitchFamily="2" charset="-78"/>
              </a:rPr>
              <a:t>ماده 6- در اجرای بند (ج) تبصره (5) قانون،  اسناد خزانه اسلامی منتشره و اوراق فروش‌نرفته بندهای (الف) و (ب) تبصره (5) قانون، برای مطالبات در سقف اعتبار مربوط، با تأیید رییس دستگاه اجرایی و ذی‌حساب/ مدیر امور مالی ذی‌ربط و در چارچوب تخصیص صادره توسط سازمان برنامه قابل واگذاری به تمامی طلبکاران (اعم از پیمانکاران، مشاوران، تأمین‌کنندگان تجهیزات و همچنین سایر هزینه‌های تعهدشده اعتبارات قانون از جمله تملک اراضی) است. فهرست طلبکاران یادشده به همراه میزان مطالبات معوق آنها، توسط شرکت‌های دولتی برای اوراق بند (الف) و توسط دستگاه اجرایی ذی‌ربط برای اوراق بند (ب) اعلام می‌شود.</a:t>
            </a:r>
          </a:p>
          <a:p>
            <a:pPr algn="justLow" rtl="1" eaLnBrk="1" hangingPunct="1">
              <a:lnSpc>
                <a:spcPct val="107000"/>
              </a:lnSpc>
              <a:spcBef>
                <a:spcPct val="0"/>
              </a:spcBef>
              <a:buFontTx/>
              <a:buNone/>
            </a:pPr>
            <a:r>
              <a:rPr lang="fa-IR" altLang="en-US" sz="2000">
                <a:ea typeface="Calibri" panose="020F0502020204030204" pitchFamily="34" charset="0"/>
                <a:cs typeface="B Nazanin" panose="00000400000000000000" pitchFamily="2" charset="-78"/>
              </a:rPr>
              <a:t>سازمان برنامه مکلف است گزارش عملکرد این ماده را هر شش ماه یک بار به کمیسیون های برنامه و بودجه و محاسبات و اقتصادی مجلس شورای اسلامی ارائه نماید. </a:t>
            </a:r>
          </a:p>
          <a:p>
            <a:pPr algn="justLow" rtl="1" eaLnBrk="1" hangingPunct="1">
              <a:lnSpc>
                <a:spcPct val="107000"/>
              </a:lnSpc>
              <a:spcBef>
                <a:spcPct val="0"/>
              </a:spcBef>
              <a:buFontTx/>
              <a:buNone/>
            </a:pPr>
            <a:r>
              <a:rPr lang="fa-IR" altLang="en-US" sz="2000">
                <a:ea typeface="Calibri" panose="020F0502020204030204" pitchFamily="34" charset="0"/>
                <a:cs typeface="B Nazanin" panose="00000400000000000000" pitchFamily="2" charset="-78"/>
              </a:rPr>
              <a:t>ماده 7- تسویه دیون و تعهدات دولت و شرکت‌های دولتی به کلیه اشخاص با استفاده از اوراق مالی اسلامی، منوط به اعلام مانده بدهی‌ها و مطالبات به/ از کلیه اشخاص توسط دستگاه‌های اجرایی به وزارت براساس الزامات و تکالیف مقرر در ماده (1) قانون رفع موانع تولید رقابت‌پذیر و ارتقای نظام مالی کشور و آیین‌نامه اجرایی و بخشنامه‌های صادرشده آن است.</a:t>
            </a:r>
          </a:p>
          <a:p>
            <a:pPr algn="justLow" rtl="1" eaLnBrk="1" hangingPunct="1">
              <a:lnSpc>
                <a:spcPct val="107000"/>
              </a:lnSpc>
              <a:spcBef>
                <a:spcPct val="0"/>
              </a:spcBef>
              <a:buFontTx/>
              <a:buNone/>
            </a:pPr>
            <a:r>
              <a:rPr lang="fa-IR" altLang="en-US" sz="2000">
                <a:ea typeface="Calibri" panose="020F0502020204030204" pitchFamily="34" charset="0"/>
                <a:cs typeface="B Nazanin" panose="00000400000000000000" pitchFamily="2" charset="-78"/>
              </a:rPr>
              <a:t> </a:t>
            </a:r>
            <a:endParaRPr lang="fa-IR" altLang="en-US" sz="1800">
              <a:ea typeface="Calibri" panose="020F0502020204030204" pitchFamily="34" charset="0"/>
              <a:cs typeface="B Zar" panose="00000400000000000000" pitchFamily="2" charset="-78"/>
            </a:endParaRPr>
          </a:p>
        </p:txBody>
      </p:sp>
      <p:pic>
        <p:nvPicPr>
          <p:cNvPr id="34824" name="Picture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903414" y="222251"/>
            <a:ext cx="87471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15949992"/>
      </p:ext>
    </p:extLst>
  </p:cSld>
  <p:clrMapOvr>
    <a:masterClrMapping/>
  </p:clrMapOvr>
  <p:transition spd="slow">
    <p:checke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842" name="Group 8"/>
          <p:cNvGrpSpPr>
            <a:grpSpLocks/>
          </p:cNvGrpSpPr>
          <p:nvPr/>
        </p:nvGrpSpPr>
        <p:grpSpPr bwMode="auto">
          <a:xfrm>
            <a:off x="1243014" y="149226"/>
            <a:ext cx="720725" cy="474663"/>
            <a:chOff x="188676" y="149066"/>
            <a:chExt cx="720000" cy="474974"/>
          </a:xfrm>
        </p:grpSpPr>
        <p:pic>
          <p:nvPicPr>
            <p:cNvPr id="35849" name="Picture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311189" y="26553"/>
              <a:ext cx="474974" cy="7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50" name="Slide Number Placeholder 6"/>
            <p:cNvSpPr txBox="1">
              <a:spLocks/>
            </p:cNvSpPr>
            <p:nvPr/>
          </p:nvSpPr>
          <p:spPr bwMode="auto">
            <a:xfrm>
              <a:off x="297569" y="229156"/>
              <a:ext cx="430022" cy="332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rtl="1" eaLnBrk="1" hangingPunct="1">
                <a:spcBef>
                  <a:spcPct val="0"/>
                </a:spcBef>
                <a:buFontTx/>
                <a:buNone/>
              </a:pPr>
              <a:fld id="{953B4C67-855C-4525-B534-30CF8675D700}" type="slidenum">
                <a:rPr lang="en-US" altLang="en-US" sz="1200">
                  <a:solidFill>
                    <a:srgbClr val="000000"/>
                  </a:solidFill>
                  <a:latin typeface="Arial" panose="020B0604020202020204" pitchFamily="34" charset="0"/>
                </a:rPr>
                <a:pPr algn="ctr" rtl="1" eaLnBrk="1" hangingPunct="1">
                  <a:spcBef>
                    <a:spcPct val="0"/>
                  </a:spcBef>
                  <a:buFontTx/>
                  <a:buNone/>
                </a:pPr>
                <a:t>27</a:t>
              </a:fld>
              <a:endParaRPr lang="en-US" altLang="en-US" sz="1200">
                <a:solidFill>
                  <a:srgbClr val="000000"/>
                </a:solidFill>
                <a:latin typeface="Arial" panose="020B0604020202020204" pitchFamily="34" charset="0"/>
              </a:endParaRPr>
            </a:p>
          </p:txBody>
        </p:sp>
      </p:grpSp>
      <p:sp>
        <p:nvSpPr>
          <p:cNvPr id="35843" name="Rectangle 8"/>
          <p:cNvSpPr>
            <a:spLocks noChangeArrowheads="1"/>
          </p:cNvSpPr>
          <p:nvPr/>
        </p:nvSpPr>
        <p:spPr bwMode="auto">
          <a:xfrm>
            <a:off x="1106488" y="666750"/>
            <a:ext cx="9544051"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rtl="1">
              <a:lnSpc>
                <a:spcPct val="115000"/>
              </a:lnSpc>
              <a:spcBef>
                <a:spcPct val="0"/>
              </a:spcBef>
              <a:spcAft>
                <a:spcPts val="675"/>
              </a:spcAft>
              <a:buNone/>
            </a:pPr>
            <a:r>
              <a:rPr lang="fa-IR" altLang="en-US" sz="2000" b="1">
                <a:latin typeface="Times New Roman" panose="02020603050405020304" pitchFamily="18" charset="0"/>
                <a:ea typeface="Times New Roman" panose="02020603050405020304" pitchFamily="18" charset="0"/>
                <a:cs typeface="B Titr" panose="00000700000000000000" pitchFamily="2" charset="-78"/>
              </a:rPr>
              <a:t>آیین نامه اجرایی اوراق مالی اسلامی ماده واحده قانون بودجه سال 1402كل كشور</a:t>
            </a:r>
          </a:p>
        </p:txBody>
      </p:sp>
      <p:sp>
        <p:nvSpPr>
          <p:cNvPr id="8" name="Rounded Rectangle 7"/>
          <p:cNvSpPr/>
          <p:nvPr/>
        </p:nvSpPr>
        <p:spPr>
          <a:xfrm>
            <a:off x="1218204" y="6390167"/>
            <a:ext cx="2519363" cy="381000"/>
          </a:xfrm>
          <a:prstGeom prst="roundRect">
            <a:avLst/>
          </a:prstGeom>
        </p:spPr>
        <p:style>
          <a:lnRef idx="1">
            <a:schemeClr val="accent5"/>
          </a:lnRef>
          <a:fillRef idx="2">
            <a:schemeClr val="accent5"/>
          </a:fillRef>
          <a:effectRef idx="1">
            <a:schemeClr val="accent5"/>
          </a:effectRef>
          <a:fontRef idx="minor">
            <a:schemeClr val="dk1"/>
          </a:fontRef>
        </p:style>
        <p:txBody>
          <a:bodyPr anchor="ctr"/>
          <a:lstStyle/>
          <a:p>
            <a:pPr algn="ctr" eaLnBrk="1" hangingPunct="1">
              <a:defRPr/>
            </a:pPr>
            <a:r>
              <a:rPr lang="fa-IR" sz="1200" dirty="0">
                <a:cs typeface="B Homa" pitchFamily="2" charset="-78"/>
                <a:hlinkClick r:id="rId3" action="ppaction://hlinksldjump"/>
              </a:rPr>
              <a:t>بازگشت به صفحه فهرست مطالب</a:t>
            </a:r>
            <a:endParaRPr lang="en-US" sz="1200" dirty="0">
              <a:cs typeface="B Homa" pitchFamily="2" charset="-78"/>
            </a:endParaRPr>
          </a:p>
        </p:txBody>
      </p:sp>
      <p:sp>
        <p:nvSpPr>
          <p:cNvPr id="35847" name="Rectangle 1"/>
          <p:cNvSpPr>
            <a:spLocks noChangeArrowheads="1"/>
          </p:cNvSpPr>
          <p:nvPr/>
        </p:nvSpPr>
        <p:spPr bwMode="auto">
          <a:xfrm>
            <a:off x="2017714" y="547688"/>
            <a:ext cx="8632825" cy="598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Low" rtl="1" eaLnBrk="1" hangingPunct="1">
              <a:lnSpc>
                <a:spcPct val="107000"/>
              </a:lnSpc>
              <a:spcBef>
                <a:spcPct val="0"/>
              </a:spcBef>
              <a:buFontTx/>
              <a:buNone/>
            </a:pPr>
            <a:endParaRPr lang="fa-IR" altLang="en-US" sz="1800">
              <a:ea typeface="Calibri" panose="020F0502020204030204" pitchFamily="34" charset="0"/>
              <a:cs typeface="B Zar" panose="00000400000000000000" pitchFamily="2" charset="-78"/>
            </a:endParaRPr>
          </a:p>
          <a:p>
            <a:pPr algn="justLow" rtl="1" eaLnBrk="1" hangingPunct="1">
              <a:lnSpc>
                <a:spcPct val="107000"/>
              </a:lnSpc>
              <a:spcBef>
                <a:spcPct val="0"/>
              </a:spcBef>
              <a:buFontTx/>
              <a:buNone/>
            </a:pPr>
            <a:endParaRPr lang="fa-IR" altLang="en-US" sz="2000">
              <a:ea typeface="Calibri" panose="020F0502020204030204" pitchFamily="34" charset="0"/>
              <a:cs typeface="B Nazanin" panose="00000400000000000000" pitchFamily="2" charset="-78"/>
            </a:endParaRPr>
          </a:p>
          <a:p>
            <a:pPr algn="justLow" rtl="1" eaLnBrk="1" hangingPunct="1">
              <a:lnSpc>
                <a:spcPct val="107000"/>
              </a:lnSpc>
              <a:spcBef>
                <a:spcPct val="0"/>
              </a:spcBef>
              <a:buFontTx/>
              <a:buNone/>
            </a:pPr>
            <a:r>
              <a:rPr lang="fa-IR" altLang="en-US" sz="2000">
                <a:ea typeface="Calibri" panose="020F0502020204030204" pitchFamily="34" charset="0"/>
                <a:cs typeface="B Nazanin" panose="00000400000000000000" pitchFamily="2" charset="-78"/>
              </a:rPr>
              <a:t>ماده 8 – نرخ‌ سود اسمی اوراق مالی اسلامی موضوع این آیین‌نامه حداکثربیست و نیم درصد (20/5%) تعیین می‌شود. در صورت انتشار اوراق از محل بند‌های (الف)، (د‍) و (ص) تبصره (5) و بند (ج) تبصره (16) قانون به صورت نقدی با عرضه آن در بازارهای تحت نظارت سازمان بورس و اوراق بهادار، نرخ کارمزدهای بازارگردانی و تعهد پذیره‌نویسی و نرخ کسر اوراق (در موارد فروش اوراق به کسر) می‌باید به نحوی تعیین شود که نرخ موثر انتشار اوراق مذکور حداکثر دو درصد (2%) بیش از نرخ موثر آخرین اوراق منتشره توسط وزارت امور اقتصادی و دارایی (به نیابت از دولت) با سال سررسید متناظر باشد. در صورت عدم وجود اوراق منتشره توسط وزارت با سال سررسید متناظر، نرخ موثر مذکور با پیشنهاد ناشر/بانی و تایید خزانه‌داری کل کشور تعیین می‌شود.</a:t>
            </a:r>
          </a:p>
          <a:p>
            <a:pPr algn="justLow" rtl="1" eaLnBrk="1" hangingPunct="1">
              <a:lnSpc>
                <a:spcPct val="107000"/>
              </a:lnSpc>
              <a:spcBef>
                <a:spcPct val="0"/>
              </a:spcBef>
              <a:buFontTx/>
              <a:buNone/>
            </a:pPr>
            <a:r>
              <a:rPr lang="fa-IR" altLang="en-US" sz="2000">
                <a:ea typeface="Calibri" panose="020F0502020204030204" pitchFamily="34" charset="0"/>
                <a:cs typeface="B Nazanin" panose="00000400000000000000" pitchFamily="2" charset="-78"/>
              </a:rPr>
              <a:t>تبصره : سازمان بورس مکلف است کلیه کارمزدهای انتشار و معاملات اوراق دولت در بازارهای اولیه و ثانویه را به نحوی تعیین کند که خرید و فروش روزانه اوراق  دولت را اقتصادی نماید.</a:t>
            </a:r>
          </a:p>
          <a:p>
            <a:pPr algn="justLow" rtl="1" eaLnBrk="1" hangingPunct="1">
              <a:lnSpc>
                <a:spcPct val="107000"/>
              </a:lnSpc>
              <a:spcBef>
                <a:spcPct val="0"/>
              </a:spcBef>
              <a:buFontTx/>
              <a:buNone/>
            </a:pPr>
            <a:r>
              <a:rPr lang="fa-IR" altLang="en-US" sz="2000">
                <a:ea typeface="Calibri" panose="020F0502020204030204" pitchFamily="34" charset="0"/>
                <a:cs typeface="B Nazanin" panose="00000400000000000000" pitchFamily="2" charset="-78"/>
              </a:rPr>
              <a:t>ماده 9- در اجرای جزء (1) بند (و) تبصره (5)قانون: به وزارت (خزانه‌داری کل کشور) اجازه داده می‌شود در صورت درخواست سازمان برنامه، با استفاده از ابزارهای مالی نظیر انتشار اوراق درون سالی تأمین نقدینگی ، نسبت به مدیریت فعالانه نقدینگی خزانه اقدام نماید. بانکها و موسسات اعتباری غیر بانکی، مجاز به مشارکت در عملیات مدیریت نقدینگی نمی‌باشند.</a:t>
            </a:r>
          </a:p>
          <a:p>
            <a:pPr algn="justLow" rtl="1" eaLnBrk="1" hangingPunct="1">
              <a:lnSpc>
                <a:spcPct val="107000"/>
              </a:lnSpc>
              <a:spcBef>
                <a:spcPct val="0"/>
              </a:spcBef>
              <a:buFontTx/>
              <a:buNone/>
            </a:pPr>
            <a:r>
              <a:rPr lang="fa-IR" altLang="en-US" sz="2000">
                <a:ea typeface="Calibri" panose="020F0502020204030204" pitchFamily="34" charset="0"/>
                <a:cs typeface="B Nazanin" panose="00000400000000000000" pitchFamily="2" charset="-78"/>
              </a:rPr>
              <a:t>تبصره: سازمان بورس مکلف است به منظور بهبود جایگاه اوراق مالی اسلامی دولت در بازار سرمایه و تأمین مالی کوتاه‌مدت دارندگان این اوراق، بسترهای لازم (ازجمله نهادهای مالی، سامانه‌های معاملاتی و دستورالعمل‌ها) برای اجرای توافقنامه بازخرید (ریپو) مبتنی بر اوراق مالی اسلامی دولت را فراهم کند.</a:t>
            </a:r>
          </a:p>
        </p:txBody>
      </p:sp>
      <p:pic>
        <p:nvPicPr>
          <p:cNvPr id="35848" name="Picture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903414" y="222251"/>
            <a:ext cx="87471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58637114"/>
      </p:ext>
    </p:extLst>
  </p:cSld>
  <p:clrMapOvr>
    <a:masterClrMapping/>
  </p:clrMapOvr>
  <p:transition spd="slow">
    <p:checke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866" name="Group 8"/>
          <p:cNvGrpSpPr>
            <a:grpSpLocks/>
          </p:cNvGrpSpPr>
          <p:nvPr/>
        </p:nvGrpSpPr>
        <p:grpSpPr bwMode="auto">
          <a:xfrm>
            <a:off x="1243014" y="149226"/>
            <a:ext cx="720725" cy="474663"/>
            <a:chOff x="188676" y="149066"/>
            <a:chExt cx="720000" cy="474974"/>
          </a:xfrm>
        </p:grpSpPr>
        <p:pic>
          <p:nvPicPr>
            <p:cNvPr id="36873" name="Picture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311189" y="26553"/>
              <a:ext cx="474974" cy="7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4" name="Slide Number Placeholder 6"/>
            <p:cNvSpPr txBox="1">
              <a:spLocks/>
            </p:cNvSpPr>
            <p:nvPr/>
          </p:nvSpPr>
          <p:spPr bwMode="auto">
            <a:xfrm>
              <a:off x="297569" y="229156"/>
              <a:ext cx="430022" cy="332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rtl="1" eaLnBrk="1" hangingPunct="1">
                <a:spcBef>
                  <a:spcPct val="0"/>
                </a:spcBef>
                <a:buFontTx/>
                <a:buNone/>
              </a:pPr>
              <a:fld id="{7540AFD6-4A1F-474F-8217-1D0A7872A9AE}" type="slidenum">
                <a:rPr lang="en-US" altLang="en-US" sz="1200">
                  <a:solidFill>
                    <a:srgbClr val="000000"/>
                  </a:solidFill>
                  <a:latin typeface="Arial" panose="020B0604020202020204" pitchFamily="34" charset="0"/>
                </a:rPr>
                <a:pPr algn="ctr" rtl="1" eaLnBrk="1" hangingPunct="1">
                  <a:spcBef>
                    <a:spcPct val="0"/>
                  </a:spcBef>
                  <a:buFontTx/>
                  <a:buNone/>
                </a:pPr>
                <a:t>28</a:t>
              </a:fld>
              <a:endParaRPr lang="en-US" altLang="en-US" sz="1200">
                <a:solidFill>
                  <a:srgbClr val="000000"/>
                </a:solidFill>
                <a:latin typeface="Arial" panose="020B0604020202020204" pitchFamily="34" charset="0"/>
              </a:endParaRPr>
            </a:p>
          </p:txBody>
        </p:sp>
      </p:grpSp>
      <p:sp>
        <p:nvSpPr>
          <p:cNvPr id="36867" name="Rectangle 8"/>
          <p:cNvSpPr>
            <a:spLocks noChangeArrowheads="1"/>
          </p:cNvSpPr>
          <p:nvPr/>
        </p:nvSpPr>
        <p:spPr bwMode="auto">
          <a:xfrm>
            <a:off x="1217613" y="561975"/>
            <a:ext cx="9544050"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rtl="1">
              <a:lnSpc>
                <a:spcPct val="115000"/>
              </a:lnSpc>
              <a:spcBef>
                <a:spcPct val="0"/>
              </a:spcBef>
              <a:spcAft>
                <a:spcPts val="675"/>
              </a:spcAft>
              <a:buNone/>
            </a:pPr>
            <a:r>
              <a:rPr lang="fa-IR" altLang="en-US" sz="2000" b="1">
                <a:latin typeface="Times New Roman" panose="02020603050405020304" pitchFamily="18" charset="0"/>
                <a:ea typeface="Times New Roman" panose="02020603050405020304" pitchFamily="18" charset="0"/>
                <a:cs typeface="B Titr" panose="00000700000000000000" pitchFamily="2" charset="-78"/>
              </a:rPr>
              <a:t>آیین نامه اجرایی اوراق مالی اسلامی ماده واحده قانون بودجه سال 1402كل كشور</a:t>
            </a:r>
          </a:p>
        </p:txBody>
      </p:sp>
      <p:sp>
        <p:nvSpPr>
          <p:cNvPr id="8" name="Rounded Rectangle 7"/>
          <p:cNvSpPr/>
          <p:nvPr/>
        </p:nvSpPr>
        <p:spPr>
          <a:xfrm>
            <a:off x="1218204" y="6390167"/>
            <a:ext cx="2519363" cy="381000"/>
          </a:xfrm>
          <a:prstGeom prst="roundRect">
            <a:avLst/>
          </a:prstGeom>
        </p:spPr>
        <p:style>
          <a:lnRef idx="1">
            <a:schemeClr val="accent5"/>
          </a:lnRef>
          <a:fillRef idx="2">
            <a:schemeClr val="accent5"/>
          </a:fillRef>
          <a:effectRef idx="1">
            <a:schemeClr val="accent5"/>
          </a:effectRef>
          <a:fontRef idx="minor">
            <a:schemeClr val="dk1"/>
          </a:fontRef>
        </p:style>
        <p:txBody>
          <a:bodyPr anchor="ctr"/>
          <a:lstStyle/>
          <a:p>
            <a:pPr algn="ctr" eaLnBrk="1" hangingPunct="1">
              <a:defRPr/>
            </a:pPr>
            <a:r>
              <a:rPr lang="fa-IR" sz="1200" dirty="0">
                <a:cs typeface="B Homa" pitchFamily="2" charset="-78"/>
                <a:hlinkClick r:id="rId3" action="ppaction://hlinksldjump"/>
              </a:rPr>
              <a:t>بازگشت به صفحه فهرست مطالب</a:t>
            </a:r>
            <a:endParaRPr lang="en-US" sz="1200" dirty="0">
              <a:cs typeface="B Homa" pitchFamily="2" charset="-78"/>
            </a:endParaRPr>
          </a:p>
        </p:txBody>
      </p:sp>
      <p:sp>
        <p:nvSpPr>
          <p:cNvPr id="36871" name="Rectangle 1"/>
          <p:cNvSpPr>
            <a:spLocks noChangeArrowheads="1"/>
          </p:cNvSpPr>
          <p:nvPr/>
        </p:nvSpPr>
        <p:spPr bwMode="auto">
          <a:xfrm>
            <a:off x="1676401" y="919163"/>
            <a:ext cx="9085263" cy="601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Low" rtl="1" eaLnBrk="1" hangingPunct="1">
              <a:lnSpc>
                <a:spcPct val="107000"/>
              </a:lnSpc>
              <a:spcBef>
                <a:spcPct val="0"/>
              </a:spcBef>
              <a:buFontTx/>
              <a:buNone/>
            </a:pPr>
            <a:r>
              <a:rPr lang="fa-IR" altLang="en-US" sz="2000">
                <a:ea typeface="Calibri" panose="020F0502020204030204" pitchFamily="34" charset="0"/>
                <a:cs typeface="B Nazanin" panose="00000400000000000000" pitchFamily="2" charset="-78"/>
              </a:rPr>
              <a:t>ماده 10– انتشار اوراق اسلامی موضوع این آیین‌نامه به صورت الکترونیکی مجاز است و سازمان بورس و بانک مرکزی (حسب مورد) مکلفند تمهیدات لازم را در خصوص پذیرش و انجام معامله اوراق مالی اسلامی موضوع این آیین‌نامه در بازار ثانویه فراهم کنند.</a:t>
            </a:r>
          </a:p>
          <a:p>
            <a:pPr algn="justLow" rtl="1" eaLnBrk="1" hangingPunct="1">
              <a:lnSpc>
                <a:spcPct val="107000"/>
              </a:lnSpc>
              <a:spcBef>
                <a:spcPct val="0"/>
              </a:spcBef>
              <a:buFontTx/>
              <a:buNone/>
            </a:pPr>
            <a:r>
              <a:rPr lang="fa-IR" altLang="en-US" sz="2000">
                <a:ea typeface="Calibri" panose="020F0502020204030204" pitchFamily="34" charset="0"/>
                <a:cs typeface="B Nazanin" panose="00000400000000000000" pitchFamily="2" charset="-78"/>
              </a:rPr>
              <a:t>تبصره 1- سازمان بورس مکلف است براساس الگوی اعلامی خزانه‌داری کل کشور و بانک مرکزی، دسترسی برخط و مشاهده مانده اوراق منتشرشده دولت در سبد دارایی (پرتفوی) بانک‌ها، مؤسسات مالی و اعتباری و صندوق‌های با درآمد ثابت را فراهم کند.</a:t>
            </a:r>
          </a:p>
          <a:p>
            <a:pPr algn="justLow" rtl="1" eaLnBrk="1" hangingPunct="1">
              <a:lnSpc>
                <a:spcPct val="107000"/>
              </a:lnSpc>
              <a:spcBef>
                <a:spcPct val="0"/>
              </a:spcBef>
              <a:buFontTx/>
              <a:buNone/>
            </a:pPr>
            <a:r>
              <a:rPr lang="fa-IR" altLang="en-US" sz="2000">
                <a:ea typeface="Calibri" panose="020F0502020204030204" pitchFamily="34" charset="0"/>
                <a:cs typeface="B Nazanin" panose="00000400000000000000" pitchFamily="2" charset="-78"/>
              </a:rPr>
              <a:t>تبصره 2- سازمان بورس مکلف است در مواردی که دستورجلسات شورای‌عالی بورس مرتبط با مباحث بازار بدهی است، تمهیدات لازم برای حضور نماینده خزانه‌داری کل کشور در جلسات مذکور را فراهم کند.</a:t>
            </a:r>
          </a:p>
          <a:p>
            <a:pPr algn="justLow" rtl="1" eaLnBrk="1" hangingPunct="1">
              <a:lnSpc>
                <a:spcPct val="107000"/>
              </a:lnSpc>
              <a:spcBef>
                <a:spcPct val="0"/>
              </a:spcBef>
              <a:buFontTx/>
              <a:buNone/>
            </a:pPr>
            <a:r>
              <a:rPr lang="fa-IR" altLang="en-US" sz="2000">
                <a:ea typeface="Calibri" panose="020F0502020204030204" pitchFamily="34" charset="0"/>
                <a:cs typeface="B Nazanin" panose="00000400000000000000" pitchFamily="2" charset="-78"/>
              </a:rPr>
              <a:t>ماده 11 – بانک مرکزی/سازمان بورس مکلف است از طریق عامل واگذاری/رکن بازار سرمایه آخرین اطلاعات مربوط به عرضه اولیه اوراق مالی اسلامی را در مقاطع پایان هر فصل حسب مورد به تفکیک نماد معاملاتی، دستگاه اجرایی/استان و رقم واگذارشده راساً به سازمان برنامه و وزارت ارایه کند.</a:t>
            </a:r>
          </a:p>
          <a:p>
            <a:pPr algn="justLow" rtl="1" eaLnBrk="1" hangingPunct="1">
              <a:lnSpc>
                <a:spcPct val="107000"/>
              </a:lnSpc>
              <a:spcBef>
                <a:spcPct val="0"/>
              </a:spcBef>
              <a:buFontTx/>
              <a:buNone/>
            </a:pPr>
            <a:r>
              <a:rPr lang="fa-IR" altLang="en-US" sz="2000">
                <a:ea typeface="Calibri" panose="020F0502020204030204" pitchFamily="34" charset="0"/>
                <a:cs typeface="B Nazanin" panose="00000400000000000000" pitchFamily="2" charset="-78"/>
              </a:rPr>
              <a:t>تبصره 1- تخصیص اعتبار مربوط به سهم دولت از تسویه اصل و سود اوراق منتشرشده با مجوز بانک مرکزی توسط شهرداری‌ها و سازمان‌های وابسته به آنها، بر اساس اطلاعات دریافتی از بانک مرکزی توسط کمیته موضوع ماده (30) قانون برنامه و بودجه کشور- مصوب 1351-عنوان بانک مذکور صادر می‌شود.</a:t>
            </a:r>
          </a:p>
          <a:p>
            <a:pPr algn="justLow" rtl="1" eaLnBrk="1" hangingPunct="1">
              <a:lnSpc>
                <a:spcPct val="107000"/>
              </a:lnSpc>
              <a:spcBef>
                <a:spcPct val="0"/>
              </a:spcBef>
              <a:buFontTx/>
              <a:buNone/>
            </a:pPr>
            <a:r>
              <a:rPr lang="fa-IR" altLang="en-US" sz="2000">
                <a:ea typeface="Calibri" panose="020F0502020204030204" pitchFamily="34" charset="0"/>
                <a:cs typeface="B Nazanin" panose="00000400000000000000" pitchFamily="2" charset="-78"/>
              </a:rPr>
              <a:t>تبصره 2- در راستای توسعه سامانه اوراق دولت و مدیریت تعهدات دولت ناشی از اوراق مذکور، شرکت سپرده‌گذاری مرکزی اوراق بهادار و تسویه وجوه مکلف است بسترهای لازم برای ارایه اطلاعات مربوط به اوراق دولت در قالب‌های مدنظر وزارت و سازمان برنامه و همچنین امکان ابطال/اصلاح سامانه‌ای (سیستمی) مشخصات اوراق مذکور را بر مبنای اعلام وزارت فراهم کند.</a:t>
            </a:r>
          </a:p>
        </p:txBody>
      </p:sp>
      <p:pic>
        <p:nvPicPr>
          <p:cNvPr id="36872" name="Picture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903414" y="222251"/>
            <a:ext cx="87471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33409122"/>
      </p:ext>
    </p:extLst>
  </p:cSld>
  <p:clrMapOvr>
    <a:masterClrMapping/>
  </p:clrMapOvr>
  <p:transition spd="slow">
    <p:checke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890" name="Group 8"/>
          <p:cNvGrpSpPr>
            <a:grpSpLocks/>
          </p:cNvGrpSpPr>
          <p:nvPr/>
        </p:nvGrpSpPr>
        <p:grpSpPr bwMode="auto">
          <a:xfrm>
            <a:off x="1243014" y="149226"/>
            <a:ext cx="720725" cy="474663"/>
            <a:chOff x="188676" y="149066"/>
            <a:chExt cx="720000" cy="474974"/>
          </a:xfrm>
        </p:grpSpPr>
        <p:pic>
          <p:nvPicPr>
            <p:cNvPr id="37898" name="Picture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311189" y="26553"/>
              <a:ext cx="474974" cy="7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9" name="Slide Number Placeholder 6"/>
            <p:cNvSpPr txBox="1">
              <a:spLocks/>
            </p:cNvSpPr>
            <p:nvPr/>
          </p:nvSpPr>
          <p:spPr bwMode="auto">
            <a:xfrm>
              <a:off x="297569" y="229156"/>
              <a:ext cx="430022" cy="332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rtl="1" eaLnBrk="1" hangingPunct="1">
                <a:spcBef>
                  <a:spcPct val="0"/>
                </a:spcBef>
                <a:buFontTx/>
                <a:buNone/>
              </a:pPr>
              <a:fld id="{A5D9A5B0-1334-4CF4-941A-DEF3BFA499E9}" type="slidenum">
                <a:rPr lang="en-US" altLang="en-US" sz="1200">
                  <a:solidFill>
                    <a:srgbClr val="000000"/>
                  </a:solidFill>
                  <a:latin typeface="Arial" panose="020B0604020202020204" pitchFamily="34" charset="0"/>
                </a:rPr>
                <a:pPr algn="ctr" rtl="1" eaLnBrk="1" hangingPunct="1">
                  <a:spcBef>
                    <a:spcPct val="0"/>
                  </a:spcBef>
                  <a:buFontTx/>
                  <a:buNone/>
                </a:pPr>
                <a:t>29</a:t>
              </a:fld>
              <a:endParaRPr lang="en-US" altLang="en-US" sz="1200">
                <a:solidFill>
                  <a:srgbClr val="000000"/>
                </a:solidFill>
                <a:latin typeface="Arial" panose="020B0604020202020204" pitchFamily="34" charset="0"/>
              </a:endParaRPr>
            </a:p>
          </p:txBody>
        </p:sp>
      </p:grpSp>
      <p:sp>
        <p:nvSpPr>
          <p:cNvPr id="37891" name="Rectangle 8"/>
          <p:cNvSpPr>
            <a:spLocks noChangeArrowheads="1"/>
          </p:cNvSpPr>
          <p:nvPr/>
        </p:nvSpPr>
        <p:spPr bwMode="auto">
          <a:xfrm>
            <a:off x="1217613" y="561975"/>
            <a:ext cx="9544050"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rtl="1">
              <a:lnSpc>
                <a:spcPct val="115000"/>
              </a:lnSpc>
              <a:spcBef>
                <a:spcPct val="0"/>
              </a:spcBef>
              <a:spcAft>
                <a:spcPts val="675"/>
              </a:spcAft>
              <a:buNone/>
            </a:pPr>
            <a:r>
              <a:rPr lang="fa-IR" altLang="en-US" sz="2000" b="1">
                <a:latin typeface="Times New Roman" panose="02020603050405020304" pitchFamily="18" charset="0"/>
                <a:ea typeface="Times New Roman" panose="02020603050405020304" pitchFamily="18" charset="0"/>
                <a:cs typeface="B Titr" panose="00000700000000000000" pitchFamily="2" charset="-78"/>
              </a:rPr>
              <a:t>آیین نامه اجرایی اوراق مالی اسلامی ماده واحده قانون بودجه سال 1402كل كشور</a:t>
            </a:r>
          </a:p>
        </p:txBody>
      </p:sp>
      <p:sp>
        <p:nvSpPr>
          <p:cNvPr id="8" name="Rounded Rectangle 7"/>
          <p:cNvSpPr/>
          <p:nvPr/>
        </p:nvSpPr>
        <p:spPr>
          <a:xfrm>
            <a:off x="1218204" y="6390167"/>
            <a:ext cx="2519363" cy="381000"/>
          </a:xfrm>
          <a:prstGeom prst="roundRect">
            <a:avLst/>
          </a:prstGeom>
        </p:spPr>
        <p:style>
          <a:lnRef idx="1">
            <a:schemeClr val="accent5"/>
          </a:lnRef>
          <a:fillRef idx="2">
            <a:schemeClr val="accent5"/>
          </a:fillRef>
          <a:effectRef idx="1">
            <a:schemeClr val="accent5"/>
          </a:effectRef>
          <a:fontRef idx="minor">
            <a:schemeClr val="dk1"/>
          </a:fontRef>
        </p:style>
        <p:txBody>
          <a:bodyPr anchor="ctr"/>
          <a:lstStyle/>
          <a:p>
            <a:pPr algn="ctr" eaLnBrk="1" hangingPunct="1">
              <a:defRPr/>
            </a:pPr>
            <a:r>
              <a:rPr lang="fa-IR" sz="1200" dirty="0">
                <a:cs typeface="B Homa" pitchFamily="2" charset="-78"/>
                <a:hlinkClick r:id="rId3" action="ppaction://hlinksldjump"/>
              </a:rPr>
              <a:t>بازگشت به صفحه فهرست مطالب</a:t>
            </a:r>
            <a:endParaRPr lang="en-US" sz="1200" dirty="0">
              <a:cs typeface="B Homa" pitchFamily="2" charset="-78"/>
            </a:endParaRPr>
          </a:p>
        </p:txBody>
      </p:sp>
      <p:sp>
        <p:nvSpPr>
          <p:cNvPr id="37895" name="Rectangle 1"/>
          <p:cNvSpPr>
            <a:spLocks noChangeArrowheads="1"/>
          </p:cNvSpPr>
          <p:nvPr/>
        </p:nvSpPr>
        <p:spPr bwMode="auto">
          <a:xfrm>
            <a:off x="1676401" y="919163"/>
            <a:ext cx="9085263" cy="388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Low" rtl="1" eaLnBrk="1" hangingPunct="1">
              <a:lnSpc>
                <a:spcPct val="107000"/>
              </a:lnSpc>
              <a:spcBef>
                <a:spcPct val="0"/>
              </a:spcBef>
              <a:buFontTx/>
              <a:buNone/>
            </a:pPr>
            <a:r>
              <a:rPr lang="fa-IR" altLang="en-US" sz="1800">
                <a:ea typeface="Calibri" panose="020F0502020204030204" pitchFamily="34" charset="0"/>
                <a:cs typeface="B Zar" panose="00000400000000000000" pitchFamily="2" charset="-78"/>
              </a:rPr>
              <a:t> </a:t>
            </a:r>
            <a:endParaRPr lang="en-US" altLang="en-US" sz="1800">
              <a:ea typeface="Calibri" panose="020F0502020204030204" pitchFamily="34" charset="0"/>
              <a:cs typeface="B Zar" panose="00000400000000000000" pitchFamily="2" charset="-78"/>
            </a:endParaRPr>
          </a:p>
        </p:txBody>
      </p:sp>
      <p:sp>
        <p:nvSpPr>
          <p:cNvPr id="37896" name="Rectangle 2"/>
          <p:cNvSpPr>
            <a:spLocks noChangeArrowheads="1"/>
          </p:cNvSpPr>
          <p:nvPr/>
        </p:nvSpPr>
        <p:spPr bwMode="auto">
          <a:xfrm>
            <a:off x="1833563" y="922339"/>
            <a:ext cx="8928100" cy="503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Low" rtl="1" eaLnBrk="1" hangingPunct="1">
              <a:lnSpc>
                <a:spcPct val="107000"/>
              </a:lnSpc>
              <a:spcBef>
                <a:spcPct val="0"/>
              </a:spcBef>
              <a:buFontTx/>
              <a:buNone/>
            </a:pPr>
            <a:r>
              <a:rPr lang="fa-IR" altLang="en-US" sz="2000">
                <a:ea typeface="Calibri" panose="020F0502020204030204" pitchFamily="34" charset="0"/>
                <a:cs typeface="B Nazanin" panose="00000400000000000000" pitchFamily="2" charset="-78"/>
              </a:rPr>
              <a:t>ماده 12 - هیئت امنای صندوق تثبیت بازار سرمایه موظف است تمهیدات لازم برای استفاده از ظرفیت آن صندوق به منظور بازارگردانی اوراق منتشرشده موضوع این آیین‌نامه را در چهارچوب قوانین و مقررات مربوط فراهم کند.</a:t>
            </a:r>
          </a:p>
          <a:p>
            <a:pPr algn="justLow" rtl="1" eaLnBrk="1" hangingPunct="1">
              <a:lnSpc>
                <a:spcPct val="107000"/>
              </a:lnSpc>
              <a:spcBef>
                <a:spcPct val="0"/>
              </a:spcBef>
              <a:buFontTx/>
              <a:buNone/>
            </a:pPr>
            <a:r>
              <a:rPr lang="fa-IR" altLang="en-US" sz="2000">
                <a:ea typeface="Calibri" panose="020F0502020204030204" pitchFamily="34" charset="0"/>
                <a:cs typeface="B Nazanin" panose="00000400000000000000" pitchFamily="2" charset="-78"/>
              </a:rPr>
              <a:t>ماده 13 – به منظور تسهیل شرایط و کاهش هزینه انتشارهای نقدی اوراق دولت، عرضه تدریجی اوراق مالی اسلامی توسط وزارت و همچنین خرید و پذیره‌نویسی تمام یا بخشی از اوراق مذکور توسط کلیه نهادهای مالی موضوع بند (21) ماده (1) قانون بازار اوراق بهادار جمهوری اسلامی ایران - مصوب 1384-، بانک‌ها و شرکت‌های بیمه مجاز است.</a:t>
            </a:r>
          </a:p>
          <a:p>
            <a:pPr algn="justLow" rtl="1" eaLnBrk="1" hangingPunct="1">
              <a:lnSpc>
                <a:spcPct val="107000"/>
              </a:lnSpc>
              <a:spcBef>
                <a:spcPct val="0"/>
              </a:spcBef>
              <a:buFontTx/>
              <a:buNone/>
            </a:pPr>
            <a:r>
              <a:rPr lang="fa-IR" altLang="en-US" sz="2000">
                <a:ea typeface="Calibri" panose="020F0502020204030204" pitchFamily="34" charset="0"/>
                <a:cs typeface="B Nazanin" panose="00000400000000000000" pitchFamily="2" charset="-78"/>
              </a:rPr>
              <a:t>ماده 14- هنگام واگذاری طرح (پروژه)‌هایی که مطابق این آیین‌نامه برای آنها اوراق مالی اسلامی منتشر شده است، بر اساس قوانین و مقررات مربوط نسبت به تعیین تکلیف تضمین‌های آنها‌ اقدام خواهد شد.</a:t>
            </a:r>
          </a:p>
          <a:p>
            <a:pPr algn="justLow" rtl="1" eaLnBrk="1" hangingPunct="1">
              <a:lnSpc>
                <a:spcPct val="107000"/>
              </a:lnSpc>
              <a:spcBef>
                <a:spcPct val="0"/>
              </a:spcBef>
              <a:buFontTx/>
              <a:buNone/>
            </a:pPr>
            <a:r>
              <a:rPr lang="fa-IR" altLang="en-US" sz="2000">
                <a:ea typeface="Calibri" panose="020F0502020204030204" pitchFamily="34" charset="0"/>
                <a:cs typeface="B Nazanin" panose="00000400000000000000" pitchFamily="2" charset="-78"/>
              </a:rPr>
              <a:t>ماده 15 – هزینه‌های ناشی از تنزیل اوراق بهادار اسلامی در سال 1402 اعم از اسناد خزانه اسلامی، اوراق مشارکت و سایر اوراق مالی اسلامی که توسط دولت منتشر شده و تضمین صد درصد (100%) بازپرداخت آن بر عهده دولت است و در قبال طلب اشخاص از دولت بابت درآمدهای غیر‌معاف مالیاتی نظیر فعالیت‌های پیمانکاری مستقیماً به آنها واگذار شده است، به استناد ماده (147) قانون مالیات‌های مستقیم- مصوب1366-، صرفاً برای اشخاص دریافت‌کننده اوراق مذکور از دولت به عنوان هزینه قابل قبول مالیاتی محسوب می‌شود.</a:t>
            </a:r>
          </a:p>
          <a:p>
            <a:pPr algn="justLow" rtl="1" eaLnBrk="1" hangingPunct="1">
              <a:lnSpc>
                <a:spcPct val="107000"/>
              </a:lnSpc>
              <a:spcBef>
                <a:spcPct val="0"/>
              </a:spcBef>
              <a:buFontTx/>
              <a:buNone/>
            </a:pPr>
            <a:endParaRPr lang="fa-IR" altLang="en-US" sz="2000">
              <a:ea typeface="Calibri" panose="020F0502020204030204" pitchFamily="34" charset="0"/>
              <a:cs typeface="B Nazanin" panose="00000400000000000000" pitchFamily="2" charset="-78"/>
            </a:endParaRPr>
          </a:p>
          <a:p>
            <a:pPr algn="justLow" rtl="1" eaLnBrk="1" hangingPunct="1">
              <a:lnSpc>
                <a:spcPct val="107000"/>
              </a:lnSpc>
              <a:spcBef>
                <a:spcPct val="0"/>
              </a:spcBef>
              <a:buFontTx/>
              <a:buNone/>
            </a:pPr>
            <a:endParaRPr lang="fa-IR" altLang="en-US" sz="2000">
              <a:ea typeface="Calibri" panose="020F0502020204030204" pitchFamily="34" charset="0"/>
              <a:cs typeface="B Nazanin" panose="00000400000000000000" pitchFamily="2" charset="-78"/>
            </a:endParaRPr>
          </a:p>
        </p:txBody>
      </p:sp>
      <p:pic>
        <p:nvPicPr>
          <p:cNvPr id="37897" name="Picture 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903414" y="222251"/>
            <a:ext cx="87471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49683794"/>
      </p:ext>
    </p:extLst>
  </p:cSld>
  <p:clrMapOvr>
    <a:masterClrMapping/>
  </p:clrMapOvr>
  <p:transition spd="slow">
    <p:checke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71375A1F-7243-4597-9905-902B6840C651}" type="slidenum">
              <a:rPr lang="en-US" altLang="fa-IR" sz="1200">
                <a:solidFill>
                  <a:srgbClr val="898989"/>
                </a:solidFill>
              </a:rPr>
              <a:pPr>
                <a:spcBef>
                  <a:spcPct val="0"/>
                </a:spcBef>
                <a:buFontTx/>
                <a:buNone/>
              </a:pPr>
              <a:t>3</a:t>
            </a:fld>
            <a:endParaRPr lang="en-US" altLang="fa-IR" sz="1200">
              <a:solidFill>
                <a:srgbClr val="898989"/>
              </a:solidFill>
            </a:endParaRPr>
          </a:p>
        </p:txBody>
      </p:sp>
      <p:sp>
        <p:nvSpPr>
          <p:cNvPr id="5" name="Title 4"/>
          <p:cNvSpPr>
            <a:spLocks noGrp="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tyle>
          <a:lnRef idx="2">
            <a:schemeClr val="accent3"/>
          </a:lnRef>
          <a:fillRef idx="1">
            <a:schemeClr val="lt1"/>
          </a:fillRef>
          <a:effectRef idx="0">
            <a:schemeClr val="accent3"/>
          </a:effectRef>
          <a:fontRef idx="minor">
            <a:schemeClr val="dk1"/>
          </a:fontRef>
        </p:style>
        <p:txBody>
          <a:bodyPr vert="horz" lIns="91429" tIns="45715" rIns="91429" bIns="45715" rtlCol="0" anchor="ctr">
            <a:normAutofit/>
          </a:bodyPr>
          <a:lstStyle/>
          <a:p>
            <a:pPr rtl="1">
              <a:lnSpc>
                <a:spcPct val="200000"/>
              </a:lnSpc>
              <a:spcBef>
                <a:spcPts val="0"/>
              </a:spcBef>
              <a:defRPr/>
            </a:pPr>
            <a:r>
              <a:rPr lang="fa-IR" sz="3200" b="1" kern="0" dirty="0">
                <a:solidFill>
                  <a:srgbClr val="0044CC"/>
                </a:solidFill>
                <a:effectLst>
                  <a:outerShdw blurRad="38100" dist="38100" dir="2700000" algn="tl">
                    <a:srgbClr val="000000">
                      <a:alpha val="43137"/>
                    </a:srgbClr>
                  </a:outerShdw>
                </a:effectLst>
                <a:latin typeface="Arial"/>
                <a:cs typeface="B Titr" pitchFamily="2" charset="-78"/>
              </a:rPr>
              <a:t>فهرست مطالب</a:t>
            </a:r>
          </a:p>
        </p:txBody>
      </p:sp>
      <p:graphicFrame>
        <p:nvGraphicFramePr>
          <p:cNvPr id="7" name="Diagram 6"/>
          <p:cNvGraphicFramePr/>
          <p:nvPr/>
        </p:nvGraphicFramePr>
        <p:xfrm>
          <a:off x="1905000" y="1828800"/>
          <a:ext cx="7620000" cy="3886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038424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914" name="Group 8"/>
          <p:cNvGrpSpPr>
            <a:grpSpLocks/>
          </p:cNvGrpSpPr>
          <p:nvPr/>
        </p:nvGrpSpPr>
        <p:grpSpPr bwMode="auto">
          <a:xfrm>
            <a:off x="1243014" y="149226"/>
            <a:ext cx="720725" cy="474663"/>
            <a:chOff x="188676" y="149066"/>
            <a:chExt cx="720000" cy="474974"/>
          </a:xfrm>
        </p:grpSpPr>
        <p:pic>
          <p:nvPicPr>
            <p:cNvPr id="38922" name="Picture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311189" y="26553"/>
              <a:ext cx="474974" cy="7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23" name="Slide Number Placeholder 6"/>
            <p:cNvSpPr txBox="1">
              <a:spLocks/>
            </p:cNvSpPr>
            <p:nvPr/>
          </p:nvSpPr>
          <p:spPr bwMode="auto">
            <a:xfrm>
              <a:off x="297569" y="229156"/>
              <a:ext cx="430022" cy="332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rtl="1" eaLnBrk="1" hangingPunct="1">
                <a:spcBef>
                  <a:spcPct val="0"/>
                </a:spcBef>
                <a:buFontTx/>
                <a:buNone/>
              </a:pPr>
              <a:fld id="{4F08B4EE-D436-42D8-98B4-05FA44A07EE7}" type="slidenum">
                <a:rPr lang="en-US" altLang="en-US" sz="1200">
                  <a:solidFill>
                    <a:srgbClr val="000000"/>
                  </a:solidFill>
                  <a:latin typeface="Arial" panose="020B0604020202020204" pitchFamily="34" charset="0"/>
                </a:rPr>
                <a:pPr algn="ctr" rtl="1" eaLnBrk="1" hangingPunct="1">
                  <a:spcBef>
                    <a:spcPct val="0"/>
                  </a:spcBef>
                  <a:buFontTx/>
                  <a:buNone/>
                </a:pPr>
                <a:t>30</a:t>
              </a:fld>
              <a:endParaRPr lang="en-US" altLang="en-US" sz="1200">
                <a:solidFill>
                  <a:srgbClr val="000000"/>
                </a:solidFill>
                <a:latin typeface="Arial" panose="020B0604020202020204" pitchFamily="34" charset="0"/>
              </a:endParaRPr>
            </a:p>
          </p:txBody>
        </p:sp>
      </p:grpSp>
      <p:sp>
        <p:nvSpPr>
          <p:cNvPr id="38915" name="Rectangle 8"/>
          <p:cNvSpPr>
            <a:spLocks noChangeArrowheads="1"/>
          </p:cNvSpPr>
          <p:nvPr/>
        </p:nvSpPr>
        <p:spPr bwMode="auto">
          <a:xfrm>
            <a:off x="1217613" y="561975"/>
            <a:ext cx="9544050"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rtl="1">
              <a:lnSpc>
                <a:spcPct val="115000"/>
              </a:lnSpc>
              <a:spcBef>
                <a:spcPct val="0"/>
              </a:spcBef>
              <a:spcAft>
                <a:spcPts val="675"/>
              </a:spcAft>
              <a:buNone/>
            </a:pPr>
            <a:r>
              <a:rPr lang="fa-IR" altLang="en-US" sz="2000" b="1">
                <a:latin typeface="Times New Roman" panose="02020603050405020304" pitchFamily="18" charset="0"/>
                <a:ea typeface="Times New Roman" panose="02020603050405020304" pitchFamily="18" charset="0"/>
                <a:cs typeface="B Titr" panose="00000700000000000000" pitchFamily="2" charset="-78"/>
              </a:rPr>
              <a:t>آیین نامه اجرایی اوراق مالی اسلامی ماده واحده قانون بودجه سال 1402كل كشور</a:t>
            </a:r>
          </a:p>
        </p:txBody>
      </p:sp>
      <p:sp>
        <p:nvSpPr>
          <p:cNvPr id="8" name="Rounded Rectangle 7"/>
          <p:cNvSpPr/>
          <p:nvPr/>
        </p:nvSpPr>
        <p:spPr>
          <a:xfrm>
            <a:off x="1218204" y="6390167"/>
            <a:ext cx="2519363" cy="381000"/>
          </a:xfrm>
          <a:prstGeom prst="roundRect">
            <a:avLst/>
          </a:prstGeom>
        </p:spPr>
        <p:style>
          <a:lnRef idx="1">
            <a:schemeClr val="accent5"/>
          </a:lnRef>
          <a:fillRef idx="2">
            <a:schemeClr val="accent5"/>
          </a:fillRef>
          <a:effectRef idx="1">
            <a:schemeClr val="accent5"/>
          </a:effectRef>
          <a:fontRef idx="minor">
            <a:schemeClr val="dk1"/>
          </a:fontRef>
        </p:style>
        <p:txBody>
          <a:bodyPr anchor="ctr"/>
          <a:lstStyle/>
          <a:p>
            <a:pPr algn="ctr" eaLnBrk="1" hangingPunct="1">
              <a:defRPr/>
            </a:pPr>
            <a:r>
              <a:rPr lang="fa-IR" sz="1200" dirty="0">
                <a:cs typeface="B Homa" pitchFamily="2" charset="-78"/>
                <a:hlinkClick r:id="rId3" action="ppaction://hlinksldjump"/>
              </a:rPr>
              <a:t>بازگشت به صفحه فهرست مطالب</a:t>
            </a:r>
            <a:endParaRPr lang="en-US" sz="1200" dirty="0">
              <a:cs typeface="B Homa" pitchFamily="2" charset="-78"/>
            </a:endParaRPr>
          </a:p>
        </p:txBody>
      </p:sp>
      <p:sp>
        <p:nvSpPr>
          <p:cNvPr id="38919" name="Rectangle 1"/>
          <p:cNvSpPr>
            <a:spLocks noChangeArrowheads="1"/>
          </p:cNvSpPr>
          <p:nvPr/>
        </p:nvSpPr>
        <p:spPr bwMode="auto">
          <a:xfrm>
            <a:off x="1676401" y="919163"/>
            <a:ext cx="9085263" cy="388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Low" rtl="1" eaLnBrk="1" hangingPunct="1">
              <a:lnSpc>
                <a:spcPct val="107000"/>
              </a:lnSpc>
              <a:spcBef>
                <a:spcPct val="0"/>
              </a:spcBef>
              <a:buFontTx/>
              <a:buNone/>
            </a:pPr>
            <a:r>
              <a:rPr lang="fa-IR" altLang="en-US" sz="1800">
                <a:ea typeface="Calibri" panose="020F0502020204030204" pitchFamily="34" charset="0"/>
                <a:cs typeface="B Zar" panose="00000400000000000000" pitchFamily="2" charset="-78"/>
              </a:rPr>
              <a:t> </a:t>
            </a:r>
            <a:endParaRPr lang="en-US" altLang="en-US" sz="1800">
              <a:ea typeface="Calibri" panose="020F0502020204030204" pitchFamily="34" charset="0"/>
              <a:cs typeface="B Zar" panose="00000400000000000000" pitchFamily="2" charset="-78"/>
            </a:endParaRPr>
          </a:p>
        </p:txBody>
      </p:sp>
      <p:sp>
        <p:nvSpPr>
          <p:cNvPr id="38920" name="Rectangle 3"/>
          <p:cNvSpPr>
            <a:spLocks noChangeArrowheads="1"/>
          </p:cNvSpPr>
          <p:nvPr/>
        </p:nvSpPr>
        <p:spPr bwMode="auto">
          <a:xfrm>
            <a:off x="1728789" y="1249363"/>
            <a:ext cx="8980487" cy="371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Low" rtl="1" eaLnBrk="1" hangingPunct="1">
              <a:lnSpc>
                <a:spcPct val="107000"/>
              </a:lnSpc>
              <a:spcBef>
                <a:spcPct val="0"/>
              </a:spcBef>
              <a:buFontTx/>
              <a:buNone/>
            </a:pPr>
            <a:endParaRPr lang="fa-IR" altLang="en-US" sz="2000">
              <a:ea typeface="Calibri" panose="020F0502020204030204" pitchFamily="34" charset="0"/>
              <a:cs typeface="B Nazanin" panose="00000400000000000000" pitchFamily="2" charset="-78"/>
            </a:endParaRPr>
          </a:p>
          <a:p>
            <a:pPr algn="justLow" rtl="1" eaLnBrk="1" hangingPunct="1">
              <a:lnSpc>
                <a:spcPct val="107000"/>
              </a:lnSpc>
              <a:spcBef>
                <a:spcPct val="0"/>
              </a:spcBef>
              <a:buFontTx/>
              <a:buNone/>
            </a:pPr>
            <a:r>
              <a:rPr lang="fa-IR" altLang="en-US" sz="2000">
                <a:ea typeface="Calibri" panose="020F0502020204030204" pitchFamily="34" charset="0"/>
                <a:cs typeface="B Nazanin" panose="00000400000000000000" pitchFamily="2" charset="-78"/>
              </a:rPr>
              <a:t>ماده 16 - بانک مرکزی در اجرای سیاست‌های پولی و ارزی خود، تغییرات احتمالی این سیاست‌ها و تأثیر آن بر نرخ اوراق دولت در بازار سرمایه را مدنظر قرار می‌دهد.</a:t>
            </a:r>
          </a:p>
          <a:p>
            <a:pPr algn="justLow" rtl="1" eaLnBrk="1" hangingPunct="1">
              <a:lnSpc>
                <a:spcPct val="107000"/>
              </a:lnSpc>
              <a:spcBef>
                <a:spcPct val="0"/>
              </a:spcBef>
              <a:buFontTx/>
              <a:buNone/>
            </a:pPr>
            <a:r>
              <a:rPr lang="fa-IR" altLang="en-US" sz="2000">
                <a:ea typeface="Calibri" panose="020F0502020204030204" pitchFamily="34" charset="0"/>
                <a:cs typeface="B Nazanin" panose="00000400000000000000" pitchFamily="2" charset="-78"/>
              </a:rPr>
              <a:t>ماده 17- وزارت مکلف است در مقاطع زمانی شش‌ماهه و بر مبنای اطلاعات موجود نزد عامل واگذاری، گزارش مربوط به اسناد خزانه اسلامی منتشرشده مشتمل بر بند قانونی انتشار، مبلغ انتشار، تاریخ انتشار، تاریخ سررسید، نماد معاملاتی و مبلغ واگذارشده را به کمیسیون برنامه و بودجه و محاسبات مجلس شورای اسلامی و هیئت وزیران ارائه کند.</a:t>
            </a:r>
          </a:p>
          <a:p>
            <a:pPr algn="justLow" rtl="1" eaLnBrk="1" hangingPunct="1">
              <a:lnSpc>
                <a:spcPct val="107000"/>
              </a:lnSpc>
              <a:spcBef>
                <a:spcPct val="0"/>
              </a:spcBef>
              <a:buFontTx/>
              <a:buNone/>
            </a:pPr>
            <a:r>
              <a:rPr lang="fa-IR" altLang="en-US" sz="2000">
                <a:ea typeface="Calibri" panose="020F0502020204030204" pitchFamily="34" charset="0"/>
                <a:cs typeface="B Nazanin" panose="00000400000000000000" pitchFamily="2" charset="-78"/>
              </a:rPr>
              <a:t>ماده 18- در صورت درخواست سازمان برنامه برای انتشار اوراق مالی اسلامی از محل جزء (1) بند (د) تبصره (19) قانون و یا ایجاد هرگونه ظرفیت قانونی جدید برای انتشار اوراق مالی اسلامی از جمله به استناد مصوبات شورای عالی هماهنگی اقتصادی، انتشار اوراق مذکور در چارچوب قوانین و مقررات و شرایط تعیین شده در این آیین نامه انجام می‌گیرد.</a:t>
            </a:r>
          </a:p>
        </p:txBody>
      </p:sp>
      <p:pic>
        <p:nvPicPr>
          <p:cNvPr id="38921" name="Picture 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903414" y="222251"/>
            <a:ext cx="87471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21757844"/>
      </p:ext>
    </p:extLst>
  </p:cSld>
  <p:clrMapOvr>
    <a:masterClrMapping/>
  </p:clrMapOvr>
  <p:transition spd="slow">
    <p:checke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938" name="Group 8"/>
          <p:cNvGrpSpPr>
            <a:grpSpLocks/>
          </p:cNvGrpSpPr>
          <p:nvPr/>
        </p:nvGrpSpPr>
        <p:grpSpPr bwMode="auto">
          <a:xfrm>
            <a:off x="1243014" y="149226"/>
            <a:ext cx="720725" cy="474663"/>
            <a:chOff x="188676" y="149066"/>
            <a:chExt cx="720000" cy="474974"/>
          </a:xfrm>
        </p:grpSpPr>
        <p:pic>
          <p:nvPicPr>
            <p:cNvPr id="39946" name="Picture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311189" y="26553"/>
              <a:ext cx="474974" cy="7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7" name="Slide Number Placeholder 6"/>
            <p:cNvSpPr txBox="1">
              <a:spLocks/>
            </p:cNvSpPr>
            <p:nvPr/>
          </p:nvSpPr>
          <p:spPr bwMode="auto">
            <a:xfrm>
              <a:off x="297569" y="229156"/>
              <a:ext cx="430022" cy="332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rtl="1" eaLnBrk="1" hangingPunct="1">
                <a:spcBef>
                  <a:spcPct val="0"/>
                </a:spcBef>
                <a:buFontTx/>
                <a:buNone/>
              </a:pPr>
              <a:fld id="{30C8E18B-DA5A-4697-8D57-53F00728905E}" type="slidenum">
                <a:rPr lang="en-US" altLang="en-US" sz="1200">
                  <a:solidFill>
                    <a:srgbClr val="000000"/>
                  </a:solidFill>
                  <a:latin typeface="Arial" panose="020B0604020202020204" pitchFamily="34" charset="0"/>
                </a:rPr>
                <a:pPr algn="ctr" rtl="1" eaLnBrk="1" hangingPunct="1">
                  <a:spcBef>
                    <a:spcPct val="0"/>
                  </a:spcBef>
                  <a:buFontTx/>
                  <a:buNone/>
                </a:pPr>
                <a:t>31</a:t>
              </a:fld>
              <a:endParaRPr lang="en-US" altLang="en-US" sz="1200">
                <a:solidFill>
                  <a:srgbClr val="000000"/>
                </a:solidFill>
                <a:latin typeface="Arial" panose="020B0604020202020204" pitchFamily="34" charset="0"/>
              </a:endParaRPr>
            </a:p>
          </p:txBody>
        </p:sp>
      </p:grpSp>
      <p:sp>
        <p:nvSpPr>
          <p:cNvPr id="39939" name="Rectangle 8"/>
          <p:cNvSpPr>
            <a:spLocks noChangeArrowheads="1"/>
          </p:cNvSpPr>
          <p:nvPr/>
        </p:nvSpPr>
        <p:spPr bwMode="auto">
          <a:xfrm>
            <a:off x="1217613" y="758825"/>
            <a:ext cx="9544050"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rtl="1">
              <a:lnSpc>
                <a:spcPct val="115000"/>
              </a:lnSpc>
              <a:spcBef>
                <a:spcPct val="0"/>
              </a:spcBef>
              <a:spcAft>
                <a:spcPts val="675"/>
              </a:spcAft>
              <a:buNone/>
            </a:pPr>
            <a:r>
              <a:rPr lang="fa-IR" altLang="en-US" sz="2000" b="1">
                <a:latin typeface="Times New Roman" panose="02020603050405020304" pitchFamily="18" charset="0"/>
                <a:ea typeface="Times New Roman" panose="02020603050405020304" pitchFamily="18" charset="0"/>
                <a:cs typeface="B Titr" panose="00000700000000000000" pitchFamily="2" charset="-78"/>
              </a:rPr>
              <a:t>آیین نامه اجرایی اوراق مالی اسلامی ماده واحده قانون بودجه سال 1402كل كشور</a:t>
            </a:r>
          </a:p>
        </p:txBody>
      </p:sp>
      <p:sp>
        <p:nvSpPr>
          <p:cNvPr id="8" name="Rounded Rectangle 7"/>
          <p:cNvSpPr/>
          <p:nvPr/>
        </p:nvSpPr>
        <p:spPr>
          <a:xfrm>
            <a:off x="1218204" y="6390167"/>
            <a:ext cx="2519363" cy="381000"/>
          </a:xfrm>
          <a:prstGeom prst="roundRect">
            <a:avLst/>
          </a:prstGeom>
        </p:spPr>
        <p:style>
          <a:lnRef idx="1">
            <a:schemeClr val="accent5"/>
          </a:lnRef>
          <a:fillRef idx="2">
            <a:schemeClr val="accent5"/>
          </a:fillRef>
          <a:effectRef idx="1">
            <a:schemeClr val="accent5"/>
          </a:effectRef>
          <a:fontRef idx="minor">
            <a:schemeClr val="dk1"/>
          </a:fontRef>
        </p:style>
        <p:txBody>
          <a:bodyPr anchor="ctr"/>
          <a:lstStyle/>
          <a:p>
            <a:pPr algn="ctr" eaLnBrk="1" hangingPunct="1">
              <a:defRPr/>
            </a:pPr>
            <a:r>
              <a:rPr lang="fa-IR" sz="1200" dirty="0">
                <a:cs typeface="B Homa" pitchFamily="2" charset="-78"/>
                <a:hlinkClick r:id="rId3" action="ppaction://hlinksldjump"/>
              </a:rPr>
              <a:t>بازگشت به صفحه فهرست مطالب</a:t>
            </a:r>
            <a:endParaRPr lang="en-US" sz="1200" dirty="0">
              <a:cs typeface="B Homa" pitchFamily="2" charset="-78"/>
            </a:endParaRPr>
          </a:p>
        </p:txBody>
      </p:sp>
      <p:sp>
        <p:nvSpPr>
          <p:cNvPr id="39943" name="Rectangle 1"/>
          <p:cNvSpPr>
            <a:spLocks noChangeArrowheads="1"/>
          </p:cNvSpPr>
          <p:nvPr/>
        </p:nvSpPr>
        <p:spPr bwMode="auto">
          <a:xfrm>
            <a:off x="1676401" y="919163"/>
            <a:ext cx="9085263" cy="388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Low" rtl="1" eaLnBrk="1" hangingPunct="1">
              <a:lnSpc>
                <a:spcPct val="107000"/>
              </a:lnSpc>
              <a:spcBef>
                <a:spcPct val="0"/>
              </a:spcBef>
              <a:buFontTx/>
              <a:buNone/>
            </a:pPr>
            <a:r>
              <a:rPr lang="fa-IR" altLang="en-US" sz="1800">
                <a:ea typeface="Calibri" panose="020F0502020204030204" pitchFamily="34" charset="0"/>
                <a:cs typeface="B Zar" panose="00000400000000000000" pitchFamily="2" charset="-78"/>
              </a:rPr>
              <a:t> </a:t>
            </a:r>
            <a:endParaRPr lang="en-US" altLang="en-US" sz="1800">
              <a:ea typeface="Calibri" panose="020F0502020204030204" pitchFamily="34" charset="0"/>
              <a:cs typeface="B Zar" panose="00000400000000000000" pitchFamily="2" charset="-78"/>
            </a:endParaRPr>
          </a:p>
        </p:txBody>
      </p:sp>
      <p:sp>
        <p:nvSpPr>
          <p:cNvPr id="39944" name="Rectangle 2"/>
          <p:cNvSpPr>
            <a:spLocks noChangeArrowheads="1"/>
          </p:cNvSpPr>
          <p:nvPr/>
        </p:nvSpPr>
        <p:spPr bwMode="auto">
          <a:xfrm>
            <a:off x="1782763" y="1651000"/>
            <a:ext cx="8978900" cy="3386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Low" rtl="1" eaLnBrk="1" hangingPunct="1">
              <a:lnSpc>
                <a:spcPct val="107000"/>
              </a:lnSpc>
              <a:spcBef>
                <a:spcPct val="0"/>
              </a:spcBef>
              <a:buFontTx/>
              <a:buNone/>
            </a:pPr>
            <a:r>
              <a:rPr lang="fa-IR" altLang="en-US" sz="2000">
                <a:ea typeface="Calibri" panose="020F0502020204030204" pitchFamily="34" charset="0"/>
                <a:cs typeface="B Nazanin" panose="00000400000000000000" pitchFamily="2" charset="-78"/>
              </a:rPr>
              <a:t>ماده 19-  دولت تعهدی در خصوص بازپرداخت اصل، سود و هزینه‌های انتشار اوراق مالی اسلامی منتشره قرار گاه سازندگی خاتم‌الانبیاء (ص) در اجرای بند (ص) تبصره (5)قانون ندارد.</a:t>
            </a:r>
          </a:p>
          <a:p>
            <a:pPr algn="justLow" rtl="1" eaLnBrk="1" hangingPunct="1">
              <a:lnSpc>
                <a:spcPct val="107000"/>
              </a:lnSpc>
              <a:spcBef>
                <a:spcPct val="0"/>
              </a:spcBef>
              <a:buFontTx/>
              <a:buNone/>
            </a:pPr>
            <a:r>
              <a:rPr lang="fa-IR" altLang="en-US" sz="2000">
                <a:ea typeface="Calibri" panose="020F0502020204030204" pitchFamily="34" charset="0"/>
                <a:cs typeface="B Nazanin" panose="00000400000000000000" pitchFamily="2" charset="-78"/>
              </a:rPr>
              <a:t>تبصره- وزارت (سازمان بورس و اوراق بهادار) مکلف است گزارش عملکرد انتشار، فروش/واگذاری اوراق مالی اسلامی موضوع بند (ص) تبصره (5) قانون را در مقاطع زمانی سه ماهه به مجلس شورای اسلامی ارائه کند. </a:t>
            </a:r>
          </a:p>
          <a:p>
            <a:pPr algn="justLow" rtl="1" eaLnBrk="1" hangingPunct="1">
              <a:lnSpc>
                <a:spcPct val="107000"/>
              </a:lnSpc>
              <a:spcBef>
                <a:spcPct val="0"/>
              </a:spcBef>
              <a:buFontTx/>
              <a:buNone/>
            </a:pPr>
            <a:r>
              <a:rPr lang="fa-IR" altLang="en-US" sz="2000">
                <a:ea typeface="Calibri" panose="020F0502020204030204" pitchFamily="34" charset="0"/>
                <a:cs typeface="B Nazanin" panose="00000400000000000000" pitchFamily="2" charset="-78"/>
              </a:rPr>
              <a:t>ماده20- در صورت لزوم و در راستای اجرای مفاد این آیین نامه از جمله بند (و) تبصره (5) قانون، دستورالعمل لازم توسط وزارت با هماهنگی سازمان برنامه و بودجه و بانک مرکزی تهیه و ابلاغ می‌گردد.</a:t>
            </a:r>
          </a:p>
          <a:p>
            <a:pPr algn="justLow" rtl="1" eaLnBrk="1" hangingPunct="1">
              <a:lnSpc>
                <a:spcPct val="107000"/>
              </a:lnSpc>
              <a:spcBef>
                <a:spcPct val="0"/>
              </a:spcBef>
              <a:buFontTx/>
              <a:buNone/>
            </a:pPr>
            <a:r>
              <a:rPr lang="fa-IR" altLang="en-US" sz="2000">
                <a:ea typeface="Calibri" panose="020F0502020204030204" pitchFamily="34" charset="0"/>
                <a:cs typeface="B Nazanin" panose="00000400000000000000" pitchFamily="2" charset="-78"/>
              </a:rPr>
              <a:t>ماده 21- سایر موارد پیش‌بینی نشده در این آیین‌نامه در خصوص نحوه انتشار، واگذاری، بازخرید و بازپرداخت اصل و سود اوراق مشارکت و سایر اوراق مالی اسلامی حسب مورد تابع ضوابط و مقررات پیش‌بینی شده در آیین‌نامه اجرایی قانون نحوه انتشار اوراق مشارکت، موضوع تصویب‌نامه شماره 132865/ت 56484هـ مورخ 17/10/1398 و دستورالعمل‌های مصوب بانک مرکزی/سازمان بورس است.</a:t>
            </a:r>
          </a:p>
        </p:txBody>
      </p:sp>
      <p:pic>
        <p:nvPicPr>
          <p:cNvPr id="39945" name="Picture 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903414" y="222251"/>
            <a:ext cx="87471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64859084"/>
      </p:ext>
    </p:extLst>
  </p:cSld>
  <p:clrMapOvr>
    <a:masterClrMapping/>
  </p:clrMapOvr>
  <p:transition spd="slow">
    <p:checke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28775" y="363538"/>
            <a:ext cx="8915400" cy="411162"/>
          </a:xfrm>
        </p:spPr>
        <p:txBody>
          <a:bodyPr>
            <a:normAutofit fontScale="90000"/>
          </a:bodyPr>
          <a:lstStyle/>
          <a:p>
            <a:pPr>
              <a:defRPr/>
            </a:pPr>
            <a:r>
              <a:rPr lang="fa-IR" sz="2400" dirty="0">
                <a:solidFill>
                  <a:srgbClr val="002060"/>
                </a:solidFill>
                <a:effectLst>
                  <a:outerShdw blurRad="38100" dist="38100" dir="2700000" algn="tl">
                    <a:srgbClr val="000000">
                      <a:alpha val="43137"/>
                    </a:srgbClr>
                  </a:outerShdw>
                </a:effectLst>
                <a:cs typeface="B Titr" pitchFamily="2" charset="-78"/>
              </a:rPr>
              <a:t>بخشنامه انتشار</a:t>
            </a:r>
          </a:p>
        </p:txBody>
      </p:sp>
      <p:sp>
        <p:nvSpPr>
          <p:cNvPr id="40963"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90BC5787-8051-4B61-82C7-B22B36C98BDF}" type="slidenum">
              <a:rPr lang="en-US" altLang="fa-IR" sz="1200">
                <a:solidFill>
                  <a:srgbClr val="898989"/>
                </a:solidFill>
              </a:rPr>
              <a:pPr>
                <a:spcBef>
                  <a:spcPct val="0"/>
                </a:spcBef>
                <a:buFontTx/>
                <a:buNone/>
              </a:pPr>
              <a:t>32</a:t>
            </a:fld>
            <a:endParaRPr lang="en-US" altLang="fa-IR" sz="1200">
              <a:solidFill>
                <a:srgbClr val="898989"/>
              </a:solidFill>
            </a:endParaRPr>
          </a:p>
        </p:txBody>
      </p:sp>
      <p:pic>
        <p:nvPicPr>
          <p:cNvPr id="40964" name="Picture 2" descr="C:\Users\3733027418\Desktop\1.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971800" y="385763"/>
            <a:ext cx="6781800" cy="6019800"/>
          </a:xfrm>
          <a:noFill/>
        </p:spPr>
      </p:pic>
      <p:grpSp>
        <p:nvGrpSpPr>
          <p:cNvPr id="40965" name="Group 8"/>
          <p:cNvGrpSpPr>
            <a:grpSpLocks/>
          </p:cNvGrpSpPr>
          <p:nvPr/>
        </p:nvGrpSpPr>
        <p:grpSpPr bwMode="auto">
          <a:xfrm>
            <a:off x="1219201" y="-9525"/>
            <a:ext cx="720725" cy="474663"/>
            <a:chOff x="188676" y="149066"/>
            <a:chExt cx="720000" cy="474974"/>
          </a:xfrm>
        </p:grpSpPr>
        <p:pic>
          <p:nvPicPr>
            <p:cNvPr id="40968" name="Pictur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311189" y="26553"/>
              <a:ext cx="474974" cy="7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9" name="Slide Number Placeholder 6"/>
            <p:cNvSpPr txBox="1">
              <a:spLocks/>
            </p:cNvSpPr>
            <p:nvPr/>
          </p:nvSpPr>
          <p:spPr bwMode="auto">
            <a:xfrm>
              <a:off x="297569" y="229156"/>
              <a:ext cx="430022" cy="332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rtl="1" eaLnBrk="1" hangingPunct="1">
                <a:spcBef>
                  <a:spcPct val="0"/>
                </a:spcBef>
                <a:buFontTx/>
                <a:buNone/>
              </a:pPr>
              <a:fld id="{F0AACF99-0F36-4C7C-A445-4592AE685DE3}" type="slidenum">
                <a:rPr lang="en-US" altLang="en-US" sz="1200">
                  <a:solidFill>
                    <a:srgbClr val="000000"/>
                  </a:solidFill>
                  <a:latin typeface="Arial" panose="020B0604020202020204" pitchFamily="34" charset="0"/>
                </a:rPr>
                <a:pPr algn="ctr" rtl="1" eaLnBrk="1" hangingPunct="1">
                  <a:spcBef>
                    <a:spcPct val="0"/>
                  </a:spcBef>
                  <a:buFontTx/>
                  <a:buNone/>
                </a:pPr>
                <a:t>32</a:t>
              </a:fld>
              <a:endParaRPr lang="en-US" altLang="en-US" sz="1200">
                <a:solidFill>
                  <a:srgbClr val="000000"/>
                </a:solidFill>
                <a:latin typeface="Arial" panose="020B0604020202020204" pitchFamily="34" charset="0"/>
              </a:endParaRPr>
            </a:p>
          </p:txBody>
        </p:sp>
      </p:grpSp>
      <p:pic>
        <p:nvPicPr>
          <p:cNvPr id="40966" name="Picture 6">
            <a:hlinkClick r:id="rId4"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82764" y="6327776"/>
            <a:ext cx="2670175" cy="53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67" name="Picture 9"/>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989139" y="9526"/>
            <a:ext cx="8747125"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8731234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1CDA3E3A-A4F2-4BB3-89DE-BD78824351A6}" type="slidenum">
              <a:rPr lang="en-US" altLang="fa-IR" sz="1200">
                <a:solidFill>
                  <a:srgbClr val="898989"/>
                </a:solidFill>
              </a:rPr>
              <a:pPr>
                <a:spcBef>
                  <a:spcPct val="0"/>
                </a:spcBef>
                <a:buFontTx/>
                <a:buNone/>
              </a:pPr>
              <a:t>33</a:t>
            </a:fld>
            <a:endParaRPr lang="en-US" altLang="fa-IR" sz="1200">
              <a:solidFill>
                <a:srgbClr val="898989"/>
              </a:solidFill>
            </a:endParaRPr>
          </a:p>
        </p:txBody>
      </p:sp>
      <p:pic>
        <p:nvPicPr>
          <p:cNvPr id="41987" name="Picture 2" descr="C:\Users\3733027418\Desktop\1.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438400" y="762001"/>
            <a:ext cx="7620000" cy="5364163"/>
          </a:xfrm>
          <a:noFill/>
        </p:spPr>
      </p:pic>
      <p:grpSp>
        <p:nvGrpSpPr>
          <p:cNvPr id="41988" name="Group 8"/>
          <p:cNvGrpSpPr>
            <a:grpSpLocks/>
          </p:cNvGrpSpPr>
          <p:nvPr/>
        </p:nvGrpSpPr>
        <p:grpSpPr bwMode="auto">
          <a:xfrm>
            <a:off x="1243014" y="149226"/>
            <a:ext cx="720725" cy="474663"/>
            <a:chOff x="188676" y="149066"/>
            <a:chExt cx="720000" cy="474974"/>
          </a:xfrm>
        </p:grpSpPr>
        <p:pic>
          <p:nvPicPr>
            <p:cNvPr id="41991" name="Pictur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311189" y="26553"/>
              <a:ext cx="474974" cy="7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92" name="Slide Number Placeholder 6"/>
            <p:cNvSpPr txBox="1">
              <a:spLocks/>
            </p:cNvSpPr>
            <p:nvPr/>
          </p:nvSpPr>
          <p:spPr bwMode="auto">
            <a:xfrm>
              <a:off x="297569" y="229156"/>
              <a:ext cx="430022" cy="332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rtl="1" eaLnBrk="1" hangingPunct="1">
                <a:spcBef>
                  <a:spcPct val="0"/>
                </a:spcBef>
                <a:buFontTx/>
                <a:buNone/>
              </a:pPr>
              <a:fld id="{55252B54-66AC-4212-A63F-8D18EB54DAB2}" type="slidenum">
                <a:rPr lang="en-US" altLang="en-US" sz="1200">
                  <a:solidFill>
                    <a:srgbClr val="000000"/>
                  </a:solidFill>
                  <a:latin typeface="Arial" panose="020B0604020202020204" pitchFamily="34" charset="0"/>
                </a:rPr>
                <a:pPr algn="ctr" rtl="1" eaLnBrk="1" hangingPunct="1">
                  <a:spcBef>
                    <a:spcPct val="0"/>
                  </a:spcBef>
                  <a:buFontTx/>
                  <a:buNone/>
                </a:pPr>
                <a:t>33</a:t>
              </a:fld>
              <a:endParaRPr lang="en-US" altLang="en-US" sz="1200">
                <a:solidFill>
                  <a:srgbClr val="000000"/>
                </a:solidFill>
                <a:latin typeface="Arial" panose="020B0604020202020204" pitchFamily="34" charset="0"/>
              </a:endParaRPr>
            </a:p>
          </p:txBody>
        </p:sp>
      </p:grpSp>
      <p:pic>
        <p:nvPicPr>
          <p:cNvPr id="41989" name="Picture 6">
            <a:hlinkClick r:id="rId4"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63714" y="6061076"/>
            <a:ext cx="2670175" cy="53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990" name="Picture 8"/>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903414" y="222251"/>
            <a:ext cx="87471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0836521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38300" y="274638"/>
            <a:ext cx="8915400" cy="487362"/>
          </a:xfrm>
        </p:spPr>
        <p:txBody>
          <a:bodyPr/>
          <a:lstStyle/>
          <a:p>
            <a:pPr>
              <a:defRPr/>
            </a:pPr>
            <a:r>
              <a:rPr lang="fa-IR" sz="2400" dirty="0">
                <a:solidFill>
                  <a:srgbClr val="002060"/>
                </a:solidFill>
                <a:effectLst>
                  <a:outerShdw blurRad="38100" dist="38100" dir="2700000" algn="tl">
                    <a:srgbClr val="000000">
                      <a:alpha val="43137"/>
                    </a:srgbClr>
                  </a:outerShdw>
                </a:effectLst>
                <a:cs typeface="B Titr" pitchFamily="2" charset="-78"/>
              </a:rPr>
              <a:t>بخشنامه شماره2</a:t>
            </a:r>
          </a:p>
        </p:txBody>
      </p:sp>
      <p:sp>
        <p:nvSpPr>
          <p:cNvPr id="43011"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273FD84F-412E-45C5-8B9C-6A087768CE63}" type="slidenum">
              <a:rPr lang="en-US" altLang="fa-IR" sz="1200">
                <a:solidFill>
                  <a:srgbClr val="898989"/>
                </a:solidFill>
              </a:rPr>
              <a:pPr>
                <a:spcBef>
                  <a:spcPct val="0"/>
                </a:spcBef>
                <a:buFontTx/>
                <a:buNone/>
              </a:pPr>
              <a:t>34</a:t>
            </a:fld>
            <a:endParaRPr lang="en-US" altLang="fa-IR" sz="1200">
              <a:solidFill>
                <a:srgbClr val="898989"/>
              </a:solidFill>
            </a:endParaRPr>
          </a:p>
        </p:txBody>
      </p:sp>
      <p:pic>
        <p:nvPicPr>
          <p:cNvPr id="43012" name="Picture 3" descr="C:\Users\3733027418\Desktop\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685801"/>
            <a:ext cx="7239000" cy="634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3" name="Picture 6">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1601" y="5851526"/>
            <a:ext cx="2670175" cy="53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8977786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Content Placeholder 2"/>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2667000" y="1312864"/>
            <a:ext cx="7086600" cy="5013325"/>
          </a:xfrm>
        </p:spPr>
      </p:pic>
      <p:sp>
        <p:nvSpPr>
          <p:cNvPr id="44035"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6F036D29-01E1-4E47-85DA-7B198A964149}" type="slidenum">
              <a:rPr lang="en-US" altLang="fa-IR" sz="1200">
                <a:solidFill>
                  <a:srgbClr val="898989"/>
                </a:solidFill>
              </a:rPr>
              <a:pPr>
                <a:spcBef>
                  <a:spcPct val="0"/>
                </a:spcBef>
                <a:buFontTx/>
                <a:buNone/>
              </a:pPr>
              <a:t>35</a:t>
            </a:fld>
            <a:endParaRPr lang="en-US" altLang="fa-IR" sz="1200">
              <a:solidFill>
                <a:srgbClr val="898989"/>
              </a:solidFill>
            </a:endParaRPr>
          </a:p>
        </p:txBody>
      </p:sp>
      <p:grpSp>
        <p:nvGrpSpPr>
          <p:cNvPr id="44036" name="Group 8"/>
          <p:cNvGrpSpPr>
            <a:grpSpLocks/>
          </p:cNvGrpSpPr>
          <p:nvPr/>
        </p:nvGrpSpPr>
        <p:grpSpPr bwMode="auto">
          <a:xfrm>
            <a:off x="1243014" y="149226"/>
            <a:ext cx="720725" cy="474663"/>
            <a:chOff x="188676" y="149066"/>
            <a:chExt cx="720000" cy="474974"/>
          </a:xfrm>
        </p:grpSpPr>
        <p:pic>
          <p:nvPicPr>
            <p:cNvPr id="44040" name="Pictur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311189" y="26553"/>
              <a:ext cx="474974" cy="7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41" name="Slide Number Placeholder 6"/>
            <p:cNvSpPr txBox="1">
              <a:spLocks/>
            </p:cNvSpPr>
            <p:nvPr/>
          </p:nvSpPr>
          <p:spPr bwMode="auto">
            <a:xfrm>
              <a:off x="297569" y="229156"/>
              <a:ext cx="430022" cy="332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rtl="1" eaLnBrk="1" hangingPunct="1">
                <a:spcBef>
                  <a:spcPct val="0"/>
                </a:spcBef>
                <a:buFontTx/>
                <a:buNone/>
              </a:pPr>
              <a:fld id="{21AD2FDA-C69E-4D85-B8DE-E288A653C824}" type="slidenum">
                <a:rPr lang="en-US" altLang="en-US" sz="1200">
                  <a:solidFill>
                    <a:srgbClr val="000000"/>
                  </a:solidFill>
                  <a:latin typeface="Arial" panose="020B0604020202020204" pitchFamily="34" charset="0"/>
                </a:rPr>
                <a:pPr algn="ctr" rtl="1" eaLnBrk="1" hangingPunct="1">
                  <a:spcBef>
                    <a:spcPct val="0"/>
                  </a:spcBef>
                  <a:buFontTx/>
                  <a:buNone/>
                </a:pPr>
                <a:t>35</a:t>
              </a:fld>
              <a:endParaRPr lang="en-US" altLang="en-US" sz="1200">
                <a:solidFill>
                  <a:srgbClr val="000000"/>
                </a:solidFill>
                <a:latin typeface="Arial" panose="020B0604020202020204" pitchFamily="34" charset="0"/>
              </a:endParaRPr>
            </a:p>
          </p:txBody>
        </p:sp>
      </p:grpSp>
      <p:pic>
        <p:nvPicPr>
          <p:cNvPr id="44037" name="Picture 6">
            <a:hlinkClick r:id="rId4"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63714" y="6061076"/>
            <a:ext cx="2670175" cy="53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4038" name="Picture 8"/>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903414" y="222251"/>
            <a:ext cx="87471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9" name="TextBox 3"/>
          <p:cNvSpPr txBox="1">
            <a:spLocks noChangeArrowheads="1"/>
          </p:cNvSpPr>
          <p:nvPr/>
        </p:nvSpPr>
        <p:spPr bwMode="auto">
          <a:xfrm>
            <a:off x="3754439" y="847725"/>
            <a:ext cx="50450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fa-IR" altLang="en-US" sz="2000">
                <a:latin typeface="Arial" panose="020B0604020202020204" pitchFamily="34" charset="0"/>
                <a:cs typeface="B Titr" panose="00000700000000000000" pitchFamily="2" charset="-78"/>
              </a:rPr>
              <a:t>مشخصات اسناد خزانه اسلامی منتشر شده در سال 1401</a:t>
            </a:r>
            <a:endParaRPr lang="en-US" altLang="en-US" sz="2000">
              <a:latin typeface="Arial" panose="020B0604020202020204" pitchFamily="34" charset="0"/>
              <a:cs typeface="B Titr" panose="00000700000000000000" pitchFamily="2" charset="-78"/>
            </a:endParaRPr>
          </a:p>
        </p:txBody>
      </p:sp>
    </p:spTree>
    <p:extLst>
      <p:ext uri="{BB962C8B-B14F-4D97-AF65-F5344CB8AC3E}">
        <p14:creationId xmlns:p14="http://schemas.microsoft.com/office/powerpoint/2010/main" val="15784200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1676400" y="623888"/>
            <a:ext cx="8877300" cy="793750"/>
          </a:xfrm>
        </p:spPr>
        <p:txBody>
          <a:bodyPr>
            <a:normAutofit fontScale="90000"/>
          </a:bodyPr>
          <a:lstStyle/>
          <a:p>
            <a:pPr rtl="1">
              <a:defRPr/>
            </a:pPr>
            <a:r>
              <a:rPr lang="fa-IR" altLang="en-US" sz="2800" dirty="0">
                <a:solidFill>
                  <a:srgbClr val="002060"/>
                </a:solidFill>
                <a:effectLst>
                  <a:outerShdw blurRad="38100" dist="38100" dir="2700000" algn="tl">
                    <a:srgbClr val="000000">
                      <a:alpha val="43137"/>
                    </a:srgbClr>
                  </a:outerShdw>
                </a:effectLst>
                <a:cs typeface="B Titr" pitchFamily="2" charset="-78"/>
              </a:rPr>
              <a:t>آدرس سایت مرکز مدیریت بدهی های عمومی و روابط مالی دولت : </a:t>
            </a:r>
            <a:r>
              <a:rPr lang="en-US" altLang="en-US" sz="2800" dirty="0">
                <a:solidFill>
                  <a:srgbClr val="002060"/>
                </a:solidFill>
                <a:effectLst>
                  <a:outerShdw blurRad="38100" dist="38100" dir="2700000" algn="tl">
                    <a:srgbClr val="000000">
                      <a:alpha val="43137"/>
                    </a:srgbClr>
                  </a:outerShdw>
                </a:effectLst>
                <a:cs typeface="B Titr" pitchFamily="2" charset="-78"/>
              </a:rPr>
              <a:t>IRIDMO.MEFA.IR</a:t>
            </a:r>
          </a:p>
        </p:txBody>
      </p:sp>
      <p:sp>
        <p:nvSpPr>
          <p:cNvPr id="45059"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CEC26E41-23AD-46EA-AAD8-B15C893C203E}" type="slidenum">
              <a:rPr lang="en-US" altLang="fa-IR" sz="1200">
                <a:solidFill>
                  <a:srgbClr val="898989"/>
                </a:solidFill>
              </a:rPr>
              <a:pPr>
                <a:spcBef>
                  <a:spcPct val="0"/>
                </a:spcBef>
                <a:buFontTx/>
                <a:buNone/>
              </a:pPr>
              <a:t>36</a:t>
            </a:fld>
            <a:endParaRPr lang="en-US" altLang="fa-IR" sz="1200">
              <a:solidFill>
                <a:srgbClr val="898989"/>
              </a:solidFill>
            </a:endParaRPr>
          </a:p>
        </p:txBody>
      </p:sp>
      <p:grpSp>
        <p:nvGrpSpPr>
          <p:cNvPr id="45060" name="Group 8"/>
          <p:cNvGrpSpPr>
            <a:grpSpLocks/>
          </p:cNvGrpSpPr>
          <p:nvPr/>
        </p:nvGrpSpPr>
        <p:grpSpPr bwMode="auto">
          <a:xfrm>
            <a:off x="1243014" y="149226"/>
            <a:ext cx="720725" cy="474663"/>
            <a:chOff x="188676" y="149066"/>
            <a:chExt cx="720000" cy="474974"/>
          </a:xfrm>
        </p:grpSpPr>
        <p:pic>
          <p:nvPicPr>
            <p:cNvPr id="45064" name="Picture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311189" y="26553"/>
              <a:ext cx="474974" cy="7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5" name="Slide Number Placeholder 6"/>
            <p:cNvSpPr txBox="1">
              <a:spLocks/>
            </p:cNvSpPr>
            <p:nvPr/>
          </p:nvSpPr>
          <p:spPr bwMode="auto">
            <a:xfrm>
              <a:off x="297569" y="229156"/>
              <a:ext cx="430022" cy="332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rtl="1" eaLnBrk="1" hangingPunct="1">
                <a:spcBef>
                  <a:spcPct val="0"/>
                </a:spcBef>
                <a:buFontTx/>
                <a:buNone/>
              </a:pPr>
              <a:fld id="{77AD9A4E-CD08-44F1-A68C-2A8A52BDC234}" type="slidenum">
                <a:rPr lang="en-US" altLang="en-US" sz="1200">
                  <a:solidFill>
                    <a:srgbClr val="000000"/>
                  </a:solidFill>
                  <a:latin typeface="Arial" panose="020B0604020202020204" pitchFamily="34" charset="0"/>
                </a:rPr>
                <a:pPr algn="ctr" rtl="1" eaLnBrk="1" hangingPunct="1">
                  <a:spcBef>
                    <a:spcPct val="0"/>
                  </a:spcBef>
                  <a:buFontTx/>
                  <a:buNone/>
                </a:pPr>
                <a:t>36</a:t>
              </a:fld>
              <a:endParaRPr lang="en-US" altLang="en-US" sz="1200">
                <a:solidFill>
                  <a:srgbClr val="000000"/>
                </a:solidFill>
                <a:latin typeface="Arial" panose="020B0604020202020204" pitchFamily="34" charset="0"/>
              </a:endParaRPr>
            </a:p>
          </p:txBody>
        </p:sp>
      </p:grpSp>
      <p:pic>
        <p:nvPicPr>
          <p:cNvPr id="45061" name="Picture 6">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66864" y="6116639"/>
            <a:ext cx="2670175" cy="53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5062" name="Content Placeholder 10"/>
          <p:cNvPicPr>
            <a:picLocks noGrp="1"/>
          </p:cNvPicPr>
          <p:nvPr>
            <p:ph idx="1"/>
          </p:nvPr>
        </p:nvPicPr>
        <p:blipFill>
          <a:blip r:embed="rId5">
            <a:extLst>
              <a:ext uri="{28A0092B-C50C-407E-A947-70E740481C1C}">
                <a14:useLocalDpi xmlns:a14="http://schemas.microsoft.com/office/drawing/2010/main" val="0"/>
              </a:ext>
            </a:extLst>
          </a:blip>
          <a:srcRect t="4247" b="11838"/>
          <a:stretch>
            <a:fillRect/>
          </a:stretch>
        </p:blipFill>
        <p:spPr>
          <a:xfrm>
            <a:off x="1782764" y="1600201"/>
            <a:ext cx="8656637" cy="4525963"/>
          </a:xfrm>
        </p:spPr>
      </p:pic>
      <p:pic>
        <p:nvPicPr>
          <p:cNvPr id="45063" name="Picture 9"/>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903414" y="222251"/>
            <a:ext cx="87471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279879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2257425" y="1143001"/>
            <a:ext cx="8039100" cy="5254625"/>
          </a:xfrm>
        </p:spPr>
      </p:pic>
      <p:sp>
        <p:nvSpPr>
          <p:cNvPr id="43010" name="Title 1"/>
          <p:cNvSpPr>
            <a:spLocks noGrp="1"/>
          </p:cNvSpPr>
          <p:nvPr>
            <p:ph type="title"/>
          </p:nvPr>
        </p:nvSpPr>
        <p:spPr/>
        <p:txBody>
          <a:bodyPr/>
          <a:lstStyle/>
          <a:p>
            <a:pPr rtl="1">
              <a:defRPr/>
            </a:pPr>
            <a:r>
              <a:rPr lang="fa-IR" altLang="en-US" sz="2400" dirty="0">
                <a:solidFill>
                  <a:srgbClr val="002060"/>
                </a:solidFill>
                <a:effectLst>
                  <a:outerShdw blurRad="38100" dist="38100" dir="2700000" algn="tl">
                    <a:srgbClr val="000000">
                      <a:alpha val="43137"/>
                    </a:srgbClr>
                  </a:outerShdw>
                </a:effectLst>
                <a:cs typeface="B Titr" pitchFamily="2" charset="-78"/>
              </a:rPr>
              <a:t>صفحه ورود به اسناد خزانه  اسلامی قانون بودجه سال 1401</a:t>
            </a:r>
            <a:endParaRPr lang="en-US" altLang="en-US" sz="2400" dirty="0">
              <a:solidFill>
                <a:srgbClr val="002060"/>
              </a:solidFill>
              <a:effectLst>
                <a:outerShdw blurRad="38100" dist="38100" dir="2700000" algn="tl">
                  <a:srgbClr val="000000">
                    <a:alpha val="43137"/>
                  </a:srgbClr>
                </a:outerShdw>
              </a:effectLst>
              <a:cs typeface="B Titr" pitchFamily="2" charset="-78"/>
            </a:endParaRPr>
          </a:p>
        </p:txBody>
      </p:sp>
      <p:sp>
        <p:nvSpPr>
          <p:cNvPr id="46084"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AADB7B23-19C5-4882-ADB0-61C169C148D6}" type="slidenum">
              <a:rPr lang="en-US" altLang="fa-IR" sz="1200">
                <a:solidFill>
                  <a:srgbClr val="898989"/>
                </a:solidFill>
              </a:rPr>
              <a:pPr>
                <a:spcBef>
                  <a:spcPct val="0"/>
                </a:spcBef>
                <a:buFontTx/>
                <a:buNone/>
              </a:pPr>
              <a:t>37</a:t>
            </a:fld>
            <a:endParaRPr lang="en-US" altLang="fa-IR" sz="1200">
              <a:solidFill>
                <a:srgbClr val="898989"/>
              </a:solidFill>
            </a:endParaRPr>
          </a:p>
        </p:txBody>
      </p:sp>
      <p:grpSp>
        <p:nvGrpSpPr>
          <p:cNvPr id="46085" name="Group 8"/>
          <p:cNvGrpSpPr>
            <a:grpSpLocks/>
          </p:cNvGrpSpPr>
          <p:nvPr/>
        </p:nvGrpSpPr>
        <p:grpSpPr bwMode="auto">
          <a:xfrm>
            <a:off x="1243014" y="149226"/>
            <a:ext cx="720725" cy="474663"/>
            <a:chOff x="188676" y="149066"/>
            <a:chExt cx="720000" cy="474974"/>
          </a:xfrm>
        </p:grpSpPr>
        <p:pic>
          <p:nvPicPr>
            <p:cNvPr id="46088" name="Picture 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311189" y="26553"/>
              <a:ext cx="474974" cy="7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9" name="Slide Number Placeholder 6"/>
            <p:cNvSpPr txBox="1">
              <a:spLocks/>
            </p:cNvSpPr>
            <p:nvPr/>
          </p:nvSpPr>
          <p:spPr bwMode="auto">
            <a:xfrm>
              <a:off x="297569" y="229156"/>
              <a:ext cx="430022" cy="332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rtl="1" eaLnBrk="1" hangingPunct="1">
                <a:spcBef>
                  <a:spcPct val="0"/>
                </a:spcBef>
                <a:buFontTx/>
                <a:buNone/>
              </a:pPr>
              <a:fld id="{7F819818-CF83-402A-9B08-AC2BCBECC61B}" type="slidenum">
                <a:rPr lang="en-US" altLang="en-US" sz="1200">
                  <a:solidFill>
                    <a:srgbClr val="000000"/>
                  </a:solidFill>
                  <a:latin typeface="Arial" panose="020B0604020202020204" pitchFamily="34" charset="0"/>
                </a:rPr>
                <a:pPr algn="ctr" rtl="1" eaLnBrk="1" hangingPunct="1">
                  <a:spcBef>
                    <a:spcPct val="0"/>
                  </a:spcBef>
                  <a:buFontTx/>
                  <a:buNone/>
                </a:pPr>
                <a:t>37</a:t>
              </a:fld>
              <a:endParaRPr lang="en-US" altLang="en-US" sz="1200">
                <a:solidFill>
                  <a:srgbClr val="000000"/>
                </a:solidFill>
                <a:latin typeface="Arial" panose="020B0604020202020204" pitchFamily="34" charset="0"/>
              </a:endParaRPr>
            </a:p>
          </p:txBody>
        </p:sp>
      </p:grpSp>
      <p:pic>
        <p:nvPicPr>
          <p:cNvPr id="46086" name="Picture 6">
            <a:hlinkClick r:id="rId5" action="ppaction://hlinksldjump"/>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55776" y="5867401"/>
            <a:ext cx="2670175" cy="53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6087" name="Picture 9"/>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903414" y="222251"/>
            <a:ext cx="87471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3918723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fa-IR" sz="2400" dirty="0">
                <a:solidFill>
                  <a:srgbClr val="002060"/>
                </a:solidFill>
                <a:effectLst>
                  <a:outerShdw blurRad="38100" dist="38100" dir="2700000" algn="tl">
                    <a:srgbClr val="000000">
                      <a:alpha val="43137"/>
                    </a:srgbClr>
                  </a:outerShdw>
                </a:effectLst>
                <a:cs typeface="B Titr" pitchFamily="2" charset="-78"/>
              </a:rPr>
              <a:t>بخش های مختلف اداره تامین مالی و اوراق بهادار اسلامی در سایت مرکز</a:t>
            </a:r>
            <a:endParaRPr lang="en-US" sz="2400" dirty="0">
              <a:solidFill>
                <a:srgbClr val="002060"/>
              </a:solidFill>
              <a:effectLst>
                <a:outerShdw blurRad="38100" dist="38100" dir="2700000" algn="tl">
                  <a:srgbClr val="000000">
                    <a:alpha val="43137"/>
                  </a:srgbClr>
                </a:outerShdw>
              </a:effectLst>
              <a:cs typeface="B Titr" pitchFamily="2" charset="-78"/>
            </a:endParaRPr>
          </a:p>
        </p:txBody>
      </p:sp>
      <p:sp>
        <p:nvSpPr>
          <p:cNvPr id="48131"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9043DE2F-5E4E-42CC-B6DE-31C38055CA9F}" type="slidenum">
              <a:rPr lang="en-US" altLang="fa-IR" sz="1200">
                <a:solidFill>
                  <a:srgbClr val="898989"/>
                </a:solidFill>
              </a:rPr>
              <a:pPr>
                <a:spcBef>
                  <a:spcPct val="0"/>
                </a:spcBef>
                <a:buFontTx/>
                <a:buNone/>
              </a:pPr>
              <a:t>38</a:t>
            </a:fld>
            <a:endParaRPr lang="en-US" altLang="fa-IR" sz="1200">
              <a:solidFill>
                <a:srgbClr val="898989"/>
              </a:solidFill>
            </a:endParaRPr>
          </a:p>
        </p:txBody>
      </p:sp>
      <p:pic>
        <p:nvPicPr>
          <p:cNvPr id="48132" name="Content Placeholder 4"/>
          <p:cNvPicPr>
            <a:picLocks noGrp="1"/>
          </p:cNvPicPr>
          <p:nvPr>
            <p:ph idx="1"/>
          </p:nvPr>
        </p:nvPicPr>
        <p:blipFill>
          <a:blip r:embed="rId2">
            <a:extLst>
              <a:ext uri="{28A0092B-C50C-407E-A947-70E740481C1C}">
                <a14:useLocalDpi xmlns:a14="http://schemas.microsoft.com/office/drawing/2010/main" val="0"/>
              </a:ext>
            </a:extLst>
          </a:blip>
          <a:srcRect l="9790" t="4247" r="10590" b="9216"/>
          <a:stretch>
            <a:fillRect/>
          </a:stretch>
        </p:blipFill>
        <p:spPr>
          <a:xfrm>
            <a:off x="1828800" y="1219201"/>
            <a:ext cx="8229600" cy="4906963"/>
          </a:xfrm>
        </p:spPr>
      </p:pic>
      <p:pic>
        <p:nvPicPr>
          <p:cNvPr id="48133" name="Picture 6">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66864" y="5870576"/>
            <a:ext cx="2670175" cy="53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8134" name="Picture 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903414" y="222251"/>
            <a:ext cx="87471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8135" name="Group 8"/>
          <p:cNvGrpSpPr>
            <a:grpSpLocks/>
          </p:cNvGrpSpPr>
          <p:nvPr/>
        </p:nvGrpSpPr>
        <p:grpSpPr bwMode="auto">
          <a:xfrm>
            <a:off x="1243014" y="149226"/>
            <a:ext cx="720725" cy="474663"/>
            <a:chOff x="188676" y="149066"/>
            <a:chExt cx="720000" cy="474974"/>
          </a:xfrm>
        </p:grpSpPr>
        <p:pic>
          <p:nvPicPr>
            <p:cNvPr id="48136" name="Picture 9"/>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5400000">
              <a:off x="311189" y="26553"/>
              <a:ext cx="474974" cy="7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7" name="Slide Number Placeholder 6"/>
            <p:cNvSpPr txBox="1">
              <a:spLocks/>
            </p:cNvSpPr>
            <p:nvPr/>
          </p:nvSpPr>
          <p:spPr bwMode="auto">
            <a:xfrm>
              <a:off x="297569" y="229156"/>
              <a:ext cx="430022" cy="332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rtl="1" eaLnBrk="1" hangingPunct="1">
                <a:spcBef>
                  <a:spcPct val="0"/>
                </a:spcBef>
                <a:buFontTx/>
                <a:buNone/>
              </a:pPr>
              <a:r>
                <a:rPr lang="fa-IR" altLang="en-US" sz="1200">
                  <a:solidFill>
                    <a:srgbClr val="000000"/>
                  </a:solidFill>
                  <a:latin typeface="Arial" panose="020B0604020202020204" pitchFamily="34" charset="0"/>
                </a:rPr>
                <a:t>39</a:t>
              </a:r>
              <a:endParaRPr lang="en-US" altLang="en-US" sz="1200">
                <a:solidFill>
                  <a:srgbClr val="000000"/>
                </a:solidFill>
                <a:latin typeface="Arial" panose="020B0604020202020204" pitchFamily="34" charset="0"/>
              </a:endParaRPr>
            </a:p>
          </p:txBody>
        </p:sp>
      </p:grpSp>
    </p:spTree>
    <p:extLst>
      <p:ext uri="{BB962C8B-B14F-4D97-AF65-F5344CB8AC3E}">
        <p14:creationId xmlns:p14="http://schemas.microsoft.com/office/powerpoint/2010/main" val="115560338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38300" y="468313"/>
            <a:ext cx="8915400" cy="838200"/>
          </a:xfrm>
        </p:spPr>
        <p:txBody>
          <a:bodyPr/>
          <a:lstStyle/>
          <a:p>
            <a:pPr>
              <a:defRPr/>
            </a:pPr>
            <a:r>
              <a:rPr lang="fa-IR" sz="2400" dirty="0">
                <a:solidFill>
                  <a:srgbClr val="002060"/>
                </a:solidFill>
                <a:effectLst>
                  <a:outerShdw blurRad="38100" dist="38100" dir="2700000" algn="tl">
                    <a:srgbClr val="000000">
                      <a:alpha val="43137"/>
                    </a:srgbClr>
                  </a:outerShdw>
                </a:effectLst>
                <a:cs typeface="B Titr" pitchFamily="2" charset="-78"/>
              </a:rPr>
              <a:t>راهنمای کار با ماژول مدیریت اوراق</a:t>
            </a:r>
            <a:endParaRPr lang="en-US" sz="2400" dirty="0">
              <a:solidFill>
                <a:srgbClr val="002060"/>
              </a:solidFill>
              <a:effectLst>
                <a:outerShdw blurRad="38100" dist="38100" dir="2700000" algn="tl">
                  <a:srgbClr val="000000">
                    <a:alpha val="43137"/>
                  </a:srgbClr>
                </a:outerShdw>
              </a:effectLst>
              <a:cs typeface="B Titr" pitchFamily="2" charset="-78"/>
            </a:endParaRPr>
          </a:p>
        </p:txBody>
      </p:sp>
      <p:sp>
        <p:nvSpPr>
          <p:cNvPr id="49155"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4CCE9C6C-803B-4C3C-B770-9842FE4DBAEF}" type="slidenum">
              <a:rPr lang="en-US" altLang="fa-IR" sz="1200">
                <a:solidFill>
                  <a:srgbClr val="898989"/>
                </a:solidFill>
              </a:rPr>
              <a:pPr>
                <a:spcBef>
                  <a:spcPct val="0"/>
                </a:spcBef>
                <a:buFontTx/>
                <a:buNone/>
              </a:pPr>
              <a:t>39</a:t>
            </a:fld>
            <a:endParaRPr lang="en-US" altLang="fa-IR" sz="1200">
              <a:solidFill>
                <a:srgbClr val="898989"/>
              </a:solidFill>
            </a:endParaRPr>
          </a:p>
        </p:txBody>
      </p:sp>
      <p:pic>
        <p:nvPicPr>
          <p:cNvPr id="49156" name="Content Placeholder 4"/>
          <p:cNvPicPr>
            <a:picLocks noGrp="1"/>
          </p:cNvPicPr>
          <p:nvPr>
            <p:ph idx="1"/>
          </p:nvPr>
        </p:nvPicPr>
        <p:blipFill>
          <a:blip r:embed="rId2">
            <a:extLst>
              <a:ext uri="{28A0092B-C50C-407E-A947-70E740481C1C}">
                <a14:useLocalDpi xmlns:a14="http://schemas.microsoft.com/office/drawing/2010/main" val="0"/>
              </a:ext>
            </a:extLst>
          </a:blip>
          <a:srcRect l="10490" t="6244" r="9790" b="40810"/>
          <a:stretch>
            <a:fillRect/>
          </a:stretch>
        </p:blipFill>
        <p:spPr>
          <a:xfrm>
            <a:off x="1836738" y="1447801"/>
            <a:ext cx="8602662" cy="4678363"/>
          </a:xfrm>
        </p:spPr>
      </p:pic>
      <p:pic>
        <p:nvPicPr>
          <p:cNvPr id="49157" name="Picture 6">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2601" y="5851526"/>
            <a:ext cx="2670175" cy="53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9158" name="Group 8"/>
          <p:cNvGrpSpPr>
            <a:grpSpLocks/>
          </p:cNvGrpSpPr>
          <p:nvPr/>
        </p:nvGrpSpPr>
        <p:grpSpPr bwMode="auto">
          <a:xfrm>
            <a:off x="1243014" y="149226"/>
            <a:ext cx="720725" cy="474663"/>
            <a:chOff x="188676" y="149066"/>
            <a:chExt cx="720000" cy="474974"/>
          </a:xfrm>
        </p:grpSpPr>
        <p:pic>
          <p:nvPicPr>
            <p:cNvPr id="49160" name="Picture 9"/>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311189" y="26553"/>
              <a:ext cx="474974" cy="7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61" name="Slide Number Placeholder 6"/>
            <p:cNvSpPr txBox="1">
              <a:spLocks/>
            </p:cNvSpPr>
            <p:nvPr/>
          </p:nvSpPr>
          <p:spPr bwMode="auto">
            <a:xfrm>
              <a:off x="297569" y="229156"/>
              <a:ext cx="430022" cy="332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rtl="1" eaLnBrk="1" hangingPunct="1">
                <a:spcBef>
                  <a:spcPct val="0"/>
                </a:spcBef>
                <a:buFontTx/>
                <a:buNone/>
              </a:pPr>
              <a:r>
                <a:rPr lang="fa-IR" altLang="en-US" sz="1200">
                  <a:solidFill>
                    <a:srgbClr val="000000"/>
                  </a:solidFill>
                  <a:latin typeface="Arial" panose="020B0604020202020204" pitchFamily="34" charset="0"/>
                </a:rPr>
                <a:t>40</a:t>
              </a:r>
              <a:endParaRPr lang="en-US" altLang="en-US" sz="1200">
                <a:solidFill>
                  <a:srgbClr val="000000"/>
                </a:solidFill>
                <a:latin typeface="Arial" panose="020B0604020202020204" pitchFamily="34" charset="0"/>
              </a:endParaRPr>
            </a:p>
          </p:txBody>
        </p:sp>
      </p:grpSp>
      <p:pic>
        <p:nvPicPr>
          <p:cNvPr id="49159" name="Picture 8"/>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903414" y="222251"/>
            <a:ext cx="87471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901765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70" name="Group 8"/>
          <p:cNvGrpSpPr>
            <a:grpSpLocks/>
          </p:cNvGrpSpPr>
          <p:nvPr/>
        </p:nvGrpSpPr>
        <p:grpSpPr bwMode="auto">
          <a:xfrm>
            <a:off x="1243014" y="149226"/>
            <a:ext cx="720725" cy="474663"/>
            <a:chOff x="188676" y="149066"/>
            <a:chExt cx="720000" cy="474974"/>
          </a:xfrm>
        </p:grpSpPr>
        <p:pic>
          <p:nvPicPr>
            <p:cNvPr id="7175" name="Picture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311189" y="26553"/>
              <a:ext cx="474974" cy="7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6" name="Slide Number Placeholder 6"/>
            <p:cNvSpPr txBox="1">
              <a:spLocks/>
            </p:cNvSpPr>
            <p:nvPr/>
          </p:nvSpPr>
          <p:spPr bwMode="auto">
            <a:xfrm>
              <a:off x="297569" y="229156"/>
              <a:ext cx="430022" cy="332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rtl="1" eaLnBrk="1" hangingPunct="1">
                <a:spcBef>
                  <a:spcPct val="0"/>
                </a:spcBef>
                <a:buFontTx/>
                <a:buNone/>
              </a:pPr>
              <a:fld id="{333AA1E1-DCF8-4FDE-8E83-92AC3559CE03}" type="slidenum">
                <a:rPr lang="en-US" altLang="en-US" sz="1200">
                  <a:solidFill>
                    <a:srgbClr val="000000"/>
                  </a:solidFill>
                  <a:latin typeface="Arial" panose="020B0604020202020204" pitchFamily="34" charset="0"/>
                </a:rPr>
                <a:pPr algn="ctr" rtl="1" eaLnBrk="1" hangingPunct="1">
                  <a:spcBef>
                    <a:spcPct val="0"/>
                  </a:spcBef>
                  <a:buFontTx/>
                  <a:buNone/>
                </a:pPr>
                <a:t>4</a:t>
              </a:fld>
              <a:endParaRPr lang="en-US" altLang="en-US" sz="1200">
                <a:solidFill>
                  <a:srgbClr val="000000"/>
                </a:solidFill>
                <a:latin typeface="Arial" panose="020B0604020202020204" pitchFamily="34" charset="0"/>
              </a:endParaRPr>
            </a:p>
          </p:txBody>
        </p:sp>
      </p:grpSp>
      <p:sp>
        <p:nvSpPr>
          <p:cNvPr id="9" name="Rounded Rectangle 8"/>
          <p:cNvSpPr/>
          <p:nvPr/>
        </p:nvSpPr>
        <p:spPr>
          <a:xfrm>
            <a:off x="1218204" y="6390167"/>
            <a:ext cx="2519363" cy="381000"/>
          </a:xfrm>
          <a:prstGeom prst="roundRect">
            <a:avLst/>
          </a:prstGeom>
        </p:spPr>
        <p:style>
          <a:lnRef idx="1">
            <a:schemeClr val="accent5"/>
          </a:lnRef>
          <a:fillRef idx="2">
            <a:schemeClr val="accent5"/>
          </a:fillRef>
          <a:effectRef idx="1">
            <a:schemeClr val="accent5"/>
          </a:effectRef>
          <a:fontRef idx="minor">
            <a:schemeClr val="dk1"/>
          </a:fontRef>
        </p:style>
        <p:txBody>
          <a:bodyPr anchor="ctr"/>
          <a:lstStyle/>
          <a:p>
            <a:pPr algn="ctr" eaLnBrk="1" hangingPunct="1">
              <a:defRPr/>
            </a:pPr>
            <a:r>
              <a:rPr lang="fa-IR" sz="1200" dirty="0">
                <a:cs typeface="B Homa" pitchFamily="2" charset="-78"/>
                <a:hlinkClick r:id="rId3" action="ppaction://hlinksldjump"/>
              </a:rPr>
              <a:t>بازگشت به صفحه فهرست مطالب</a:t>
            </a:r>
            <a:endParaRPr lang="en-US" sz="1200" dirty="0">
              <a:cs typeface="B Homa" pitchFamily="2" charset="-78"/>
            </a:endParaRPr>
          </a:p>
        </p:txBody>
      </p:sp>
      <p:sp>
        <p:nvSpPr>
          <p:cNvPr id="7174" name="Rectangle 6"/>
          <p:cNvSpPr>
            <a:spLocks noChangeArrowheads="1"/>
          </p:cNvSpPr>
          <p:nvPr/>
        </p:nvSpPr>
        <p:spPr bwMode="auto">
          <a:xfrm>
            <a:off x="2362200" y="1447800"/>
            <a:ext cx="7467600"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rtl="1" eaLnBrk="1" hangingPunct="1">
              <a:lnSpc>
                <a:spcPct val="200000"/>
              </a:lnSpc>
              <a:spcBef>
                <a:spcPct val="0"/>
              </a:spcBef>
              <a:buFontTx/>
              <a:buNone/>
            </a:pPr>
            <a:r>
              <a:rPr lang="fa-IR" altLang="en-US" sz="5400" b="1">
                <a:latin typeface="Arial" panose="020B0604020202020204" pitchFamily="34" charset="0"/>
                <a:cs typeface="B Titr" panose="00000700000000000000" pitchFamily="2" charset="-78"/>
              </a:rPr>
              <a:t>احکام قانونی مندرج در قانون بودجه سال 1402 کل کشور</a:t>
            </a:r>
            <a:endParaRPr lang="en-US" altLang="en-US" sz="5400">
              <a:latin typeface="Arial" panose="020B0604020202020204" pitchFamily="34" charset="0"/>
              <a:cs typeface="B Titr" panose="00000700000000000000" pitchFamily="2" charset="-78"/>
            </a:endParaRPr>
          </a:p>
        </p:txBody>
      </p:sp>
    </p:spTree>
    <p:extLst>
      <p:ext uri="{BB962C8B-B14F-4D97-AF65-F5344CB8AC3E}">
        <p14:creationId xmlns:p14="http://schemas.microsoft.com/office/powerpoint/2010/main" val="7342743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2149476" y="1068388"/>
            <a:ext cx="7756525" cy="5454650"/>
          </a:xfrm>
        </p:spPr>
      </p:pic>
      <p:sp>
        <p:nvSpPr>
          <p:cNvPr id="2" name="Title 1"/>
          <p:cNvSpPr>
            <a:spLocks noGrp="1"/>
          </p:cNvSpPr>
          <p:nvPr>
            <p:ph type="title"/>
          </p:nvPr>
        </p:nvSpPr>
        <p:spPr/>
        <p:txBody>
          <a:bodyPr/>
          <a:lstStyle/>
          <a:p>
            <a:pPr>
              <a:defRPr/>
            </a:pPr>
            <a:r>
              <a:rPr lang="fa-IR" sz="2400" dirty="0">
                <a:solidFill>
                  <a:srgbClr val="002060"/>
                </a:solidFill>
                <a:effectLst>
                  <a:outerShdw blurRad="38100" dist="38100" dir="2700000" algn="tl">
                    <a:srgbClr val="000000">
                      <a:alpha val="43137"/>
                    </a:srgbClr>
                  </a:outerShdw>
                </a:effectLst>
                <a:cs typeface="B Titr" pitchFamily="2" charset="-78"/>
              </a:rPr>
              <a:t>فیلم های آموزشی مربوط به ماژول مدیریت اوراق</a:t>
            </a:r>
            <a:endParaRPr lang="en-US" sz="2400" dirty="0">
              <a:solidFill>
                <a:srgbClr val="002060"/>
              </a:solidFill>
              <a:effectLst>
                <a:outerShdw blurRad="38100" dist="38100" dir="2700000" algn="tl">
                  <a:srgbClr val="000000">
                    <a:alpha val="43137"/>
                  </a:srgbClr>
                </a:outerShdw>
              </a:effectLst>
              <a:cs typeface="B Titr" pitchFamily="2" charset="-78"/>
            </a:endParaRPr>
          </a:p>
        </p:txBody>
      </p:sp>
      <p:sp>
        <p:nvSpPr>
          <p:cNvPr id="50180"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0C134732-C475-4B17-A322-F653760ED375}" type="slidenum">
              <a:rPr lang="en-US" altLang="fa-IR" sz="1200">
                <a:solidFill>
                  <a:srgbClr val="898989"/>
                </a:solidFill>
              </a:rPr>
              <a:pPr>
                <a:spcBef>
                  <a:spcPct val="0"/>
                </a:spcBef>
                <a:buFontTx/>
                <a:buNone/>
              </a:pPr>
              <a:t>40</a:t>
            </a:fld>
            <a:endParaRPr lang="en-US" altLang="fa-IR" sz="1200">
              <a:solidFill>
                <a:srgbClr val="898989"/>
              </a:solidFill>
            </a:endParaRPr>
          </a:p>
        </p:txBody>
      </p:sp>
      <p:pic>
        <p:nvPicPr>
          <p:cNvPr id="50181" name="Picture 6">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3601" y="5943601"/>
            <a:ext cx="2670175" cy="53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0182" name="Group 8"/>
          <p:cNvGrpSpPr>
            <a:grpSpLocks/>
          </p:cNvGrpSpPr>
          <p:nvPr/>
        </p:nvGrpSpPr>
        <p:grpSpPr bwMode="auto">
          <a:xfrm>
            <a:off x="1243014" y="149226"/>
            <a:ext cx="720725" cy="474663"/>
            <a:chOff x="188676" y="149066"/>
            <a:chExt cx="720000" cy="474974"/>
          </a:xfrm>
        </p:grpSpPr>
        <p:pic>
          <p:nvPicPr>
            <p:cNvPr id="50184" name="Picture 9"/>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311189" y="26553"/>
              <a:ext cx="474974" cy="7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5" name="Slide Number Placeholder 6"/>
            <p:cNvSpPr txBox="1">
              <a:spLocks/>
            </p:cNvSpPr>
            <p:nvPr/>
          </p:nvSpPr>
          <p:spPr bwMode="auto">
            <a:xfrm>
              <a:off x="297569" y="229156"/>
              <a:ext cx="430022" cy="332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rtl="1" eaLnBrk="1" hangingPunct="1">
                <a:spcBef>
                  <a:spcPct val="0"/>
                </a:spcBef>
                <a:buFontTx/>
                <a:buNone/>
              </a:pPr>
              <a:r>
                <a:rPr lang="fa-IR" altLang="en-US" sz="1200">
                  <a:solidFill>
                    <a:srgbClr val="000000"/>
                  </a:solidFill>
                  <a:latin typeface="Arial" panose="020B0604020202020204" pitchFamily="34" charset="0"/>
                </a:rPr>
                <a:t>41</a:t>
              </a:r>
              <a:endParaRPr lang="en-US" altLang="en-US" sz="1200">
                <a:solidFill>
                  <a:srgbClr val="000000"/>
                </a:solidFill>
                <a:latin typeface="Arial" panose="020B0604020202020204" pitchFamily="34" charset="0"/>
              </a:endParaRPr>
            </a:p>
          </p:txBody>
        </p:sp>
      </p:grpSp>
      <p:pic>
        <p:nvPicPr>
          <p:cNvPr id="50183" name="Picture 8"/>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903414" y="222251"/>
            <a:ext cx="87471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9229664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4175" y="385763"/>
            <a:ext cx="8915400" cy="1143000"/>
          </a:xfrm>
        </p:spPr>
        <p:txBody>
          <a:bodyPr/>
          <a:lstStyle/>
          <a:p>
            <a:pPr>
              <a:defRPr/>
            </a:pPr>
            <a:r>
              <a:rPr lang="fa-IR" sz="2400" dirty="0">
                <a:solidFill>
                  <a:srgbClr val="002060"/>
                </a:solidFill>
                <a:effectLst>
                  <a:outerShdw blurRad="38100" dist="38100" dir="2700000" algn="tl">
                    <a:srgbClr val="000000">
                      <a:alpha val="43137"/>
                    </a:srgbClr>
                  </a:outerShdw>
                </a:effectLst>
                <a:cs typeface="B Titr" pitchFamily="2" charset="-78"/>
              </a:rPr>
              <a:t>نرم افزار سخن و اطلاعات اسناد خزانه اسلامی</a:t>
            </a:r>
          </a:p>
        </p:txBody>
      </p:sp>
      <p:sp>
        <p:nvSpPr>
          <p:cNvPr id="51203"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3C9F62D7-6CC4-4C35-9CEC-AC069B751605}" type="slidenum">
              <a:rPr lang="en-US" altLang="fa-IR" sz="1200">
                <a:solidFill>
                  <a:srgbClr val="898989"/>
                </a:solidFill>
              </a:rPr>
              <a:pPr>
                <a:spcBef>
                  <a:spcPct val="0"/>
                </a:spcBef>
                <a:buFontTx/>
                <a:buNone/>
              </a:pPr>
              <a:t>41</a:t>
            </a:fld>
            <a:endParaRPr lang="en-US" altLang="fa-IR" sz="1200">
              <a:solidFill>
                <a:srgbClr val="898989"/>
              </a:solidFill>
            </a:endParaRPr>
          </a:p>
        </p:txBody>
      </p:sp>
      <p:pic>
        <p:nvPicPr>
          <p:cNvPr id="51204" name="Content Placeholder 4"/>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a:xfrm>
            <a:off x="1371600" y="1600200"/>
            <a:ext cx="9372600" cy="4876800"/>
          </a:xfrm>
        </p:spPr>
      </p:pic>
      <p:pic>
        <p:nvPicPr>
          <p:cNvPr id="51205" name="Picture 6">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7801" y="5943601"/>
            <a:ext cx="2670175" cy="53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1206" name="Group 8"/>
          <p:cNvGrpSpPr>
            <a:grpSpLocks/>
          </p:cNvGrpSpPr>
          <p:nvPr/>
        </p:nvGrpSpPr>
        <p:grpSpPr bwMode="auto">
          <a:xfrm>
            <a:off x="1243014" y="149226"/>
            <a:ext cx="720725" cy="474663"/>
            <a:chOff x="188676" y="149066"/>
            <a:chExt cx="720000" cy="474974"/>
          </a:xfrm>
        </p:grpSpPr>
        <p:pic>
          <p:nvPicPr>
            <p:cNvPr id="51208" name="Picture 9"/>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311189" y="26553"/>
              <a:ext cx="474974" cy="7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9" name="Slide Number Placeholder 6"/>
            <p:cNvSpPr txBox="1">
              <a:spLocks/>
            </p:cNvSpPr>
            <p:nvPr/>
          </p:nvSpPr>
          <p:spPr bwMode="auto">
            <a:xfrm>
              <a:off x="297569" y="229156"/>
              <a:ext cx="430022" cy="332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rtl="1" eaLnBrk="1" hangingPunct="1">
                <a:spcBef>
                  <a:spcPct val="0"/>
                </a:spcBef>
                <a:buFontTx/>
                <a:buNone/>
              </a:pPr>
              <a:r>
                <a:rPr lang="fa-IR" altLang="en-US" sz="1200">
                  <a:solidFill>
                    <a:srgbClr val="000000"/>
                  </a:solidFill>
                  <a:latin typeface="Arial" panose="020B0604020202020204" pitchFamily="34" charset="0"/>
                </a:rPr>
                <a:t>42</a:t>
              </a:r>
              <a:endParaRPr lang="en-US" altLang="en-US" sz="1200">
                <a:solidFill>
                  <a:srgbClr val="000000"/>
                </a:solidFill>
                <a:latin typeface="Arial" panose="020B0604020202020204" pitchFamily="34" charset="0"/>
              </a:endParaRPr>
            </a:p>
          </p:txBody>
        </p:sp>
      </p:grpSp>
      <p:pic>
        <p:nvPicPr>
          <p:cNvPr id="51207" name="Picture 8"/>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955801" y="212726"/>
            <a:ext cx="874871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8421044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FFC7D69C-18A0-4546-907C-25E94F8F65EE}" type="slidenum">
              <a:rPr lang="en-US" altLang="fa-IR" sz="1200">
                <a:solidFill>
                  <a:srgbClr val="898989"/>
                </a:solidFill>
              </a:rPr>
              <a:pPr>
                <a:spcBef>
                  <a:spcPct val="0"/>
                </a:spcBef>
                <a:buFontTx/>
                <a:buNone/>
              </a:pPr>
              <a:t>42</a:t>
            </a:fld>
            <a:endParaRPr lang="en-US" altLang="fa-IR" sz="1200">
              <a:solidFill>
                <a:srgbClr val="898989"/>
              </a:solidFill>
            </a:endParaRPr>
          </a:p>
        </p:txBody>
      </p:sp>
      <p:pic>
        <p:nvPicPr>
          <p:cNvPr id="52227"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600200" y="381001"/>
            <a:ext cx="9296400" cy="6226175"/>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2228" name="Picture 6">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63714" y="6061076"/>
            <a:ext cx="2670175" cy="53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8161125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C583FABB-EAD4-4EA9-82EB-079C7B2D29B6}" type="slidenum">
              <a:rPr lang="en-US" altLang="fa-IR" sz="1200">
                <a:solidFill>
                  <a:srgbClr val="898989"/>
                </a:solidFill>
              </a:rPr>
              <a:pPr>
                <a:spcBef>
                  <a:spcPct val="0"/>
                </a:spcBef>
                <a:buFontTx/>
                <a:buNone/>
              </a:pPr>
              <a:t>43</a:t>
            </a:fld>
            <a:endParaRPr lang="en-US" altLang="fa-IR" sz="1200">
              <a:solidFill>
                <a:srgbClr val="898989"/>
              </a:solidFill>
            </a:endParaRPr>
          </a:p>
        </p:txBody>
      </p:sp>
      <p:pic>
        <p:nvPicPr>
          <p:cNvPr id="53251"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600201" y="381000"/>
            <a:ext cx="9282113" cy="597535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3252" name="Picture 6">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401" y="5540376"/>
            <a:ext cx="2670175" cy="53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1954291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B257EE86-0B7D-484F-8B74-A0CC536D1BBE}" type="slidenum">
              <a:rPr lang="en-US" altLang="fa-IR" sz="1200">
                <a:solidFill>
                  <a:srgbClr val="898989"/>
                </a:solidFill>
              </a:rPr>
              <a:pPr>
                <a:spcBef>
                  <a:spcPct val="0"/>
                </a:spcBef>
                <a:buFontTx/>
                <a:buNone/>
              </a:pPr>
              <a:t>44</a:t>
            </a:fld>
            <a:endParaRPr lang="en-US" altLang="fa-IR" sz="1200">
              <a:solidFill>
                <a:srgbClr val="898989"/>
              </a:solidFill>
            </a:endParaRPr>
          </a:p>
        </p:txBody>
      </p:sp>
      <p:pic>
        <p:nvPicPr>
          <p:cNvPr id="54275"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600200" y="457200"/>
            <a:ext cx="8839200" cy="60198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4276" name="Picture 6">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7801" y="6037264"/>
            <a:ext cx="2670175" cy="53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7983058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1447800" y="5867401"/>
            <a:ext cx="2286000" cy="633413"/>
          </a:xfrm>
          <a:prstGeom prst="roundRect">
            <a:avLst/>
          </a:prstGeom>
          <a:noFill/>
          <a:ln>
            <a:noFill/>
          </a:ln>
        </p:spPr>
        <p:style>
          <a:lnRef idx="2">
            <a:schemeClr val="accent1"/>
          </a:lnRef>
          <a:fillRef idx="1">
            <a:schemeClr val="lt1"/>
          </a:fillRef>
          <a:effectRef idx="0">
            <a:schemeClr val="accent1"/>
          </a:effectRef>
          <a:fontRef idx="minor">
            <a:schemeClr val="dk1"/>
          </a:fontRef>
        </p:style>
        <p:txBody>
          <a:bodyPr anchor="ctr"/>
          <a:lstStyle/>
          <a:p>
            <a:pPr algn="ctr" rtl="1" eaLnBrk="1" hangingPunct="1">
              <a:lnSpc>
                <a:spcPct val="150000"/>
              </a:lnSpc>
              <a:defRPr/>
            </a:pPr>
            <a:r>
              <a:rPr lang="fa-IR" b="1" dirty="0">
                <a:solidFill>
                  <a:prstClr val="black"/>
                </a:solidFill>
                <a:cs typeface="B Nazanin" pitchFamily="2" charset="-78"/>
              </a:rPr>
              <a:t>تیر ماه 1402</a:t>
            </a:r>
          </a:p>
        </p:txBody>
      </p:sp>
      <p:sp>
        <p:nvSpPr>
          <p:cNvPr id="11" name="Rectangle 10"/>
          <p:cNvSpPr/>
          <p:nvPr/>
        </p:nvSpPr>
        <p:spPr>
          <a:xfrm>
            <a:off x="2009776" y="2971801"/>
            <a:ext cx="8253413" cy="1782763"/>
          </a:xfrm>
          <a:prstGeom prst="rect">
            <a:avLst/>
          </a:prstGeom>
          <a:noFill/>
          <a:ln>
            <a:noFill/>
          </a:ln>
        </p:spPr>
        <p:style>
          <a:lnRef idx="2">
            <a:schemeClr val="accent3"/>
          </a:lnRef>
          <a:fillRef idx="1">
            <a:schemeClr val="lt1"/>
          </a:fillRef>
          <a:effectRef idx="0">
            <a:schemeClr val="accent3"/>
          </a:effectRef>
          <a:fontRef idx="minor">
            <a:schemeClr val="dk1"/>
          </a:fontRef>
        </p:style>
        <p:txBody>
          <a:bodyPr lIns="91429" tIns="45715" rIns="91429" bIns="45715" anchor="ctr"/>
          <a:lstStyle/>
          <a:p>
            <a:pPr algn="ctr" rtl="1">
              <a:lnSpc>
                <a:spcPct val="200000"/>
              </a:lnSpc>
              <a:defRPr/>
            </a:pPr>
            <a:r>
              <a:rPr lang="fa-IR" sz="6000" kern="0" dirty="0">
                <a:solidFill>
                  <a:schemeClr val="tx1"/>
                </a:solidFill>
                <a:latin typeface="IranNastaliq" pitchFamily="18" charset="0"/>
                <a:cs typeface="IranNastaliq" pitchFamily="18" charset="0"/>
              </a:rPr>
              <a:t>با تشکر از حسن توجه شما</a:t>
            </a:r>
          </a:p>
        </p:txBody>
      </p:sp>
      <p:pic>
        <p:nvPicPr>
          <p:cNvPr id="124932"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838201"/>
            <a:ext cx="16002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4933" name="Picture 4" descr="Description: iran168"/>
          <p:cNvPicPr>
            <a:picLocks noChangeAspect="1" noChangeArrowheads="1"/>
          </p:cNvPicPr>
          <p:nvPr/>
        </p:nvPicPr>
        <p:blipFill>
          <a:blip r:embed="rId4">
            <a:clrChange>
              <a:clrFrom>
                <a:srgbClr val="FCEEE5"/>
              </a:clrFrom>
              <a:clrTo>
                <a:srgbClr val="FCEEE5">
                  <a:alpha val="0"/>
                </a:srgbClr>
              </a:clrTo>
            </a:clrChange>
            <a:lum bright="-20000"/>
            <a:extLst>
              <a:ext uri="{28A0092B-C50C-407E-A947-70E740481C1C}">
                <a14:useLocalDpi xmlns:a14="http://schemas.microsoft.com/office/drawing/2010/main" val="0"/>
              </a:ext>
            </a:extLst>
          </a:blip>
          <a:srcRect/>
          <a:stretch>
            <a:fillRect/>
          </a:stretch>
        </p:blipFill>
        <p:spPr bwMode="auto">
          <a:xfrm>
            <a:off x="1152526" y="-57150"/>
            <a:ext cx="1827213" cy="190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ounded Rectangle 6"/>
          <p:cNvSpPr/>
          <p:nvPr/>
        </p:nvSpPr>
        <p:spPr>
          <a:xfrm>
            <a:off x="4305301" y="1844676"/>
            <a:ext cx="3719513" cy="746125"/>
          </a:xfrm>
          <a:prstGeom prst="roundRect">
            <a:avLst/>
          </a:prstGeom>
          <a:noFill/>
          <a:ln>
            <a:noFill/>
          </a:ln>
        </p:spPr>
        <p:style>
          <a:lnRef idx="2">
            <a:schemeClr val="accent1"/>
          </a:lnRef>
          <a:fillRef idx="1">
            <a:schemeClr val="lt1"/>
          </a:fillRef>
          <a:effectRef idx="0">
            <a:schemeClr val="accent1"/>
          </a:effectRef>
          <a:fontRef idx="minor">
            <a:schemeClr val="dk1"/>
          </a:fontRef>
        </p:style>
        <p:txBody>
          <a:bodyPr anchor="ctr"/>
          <a:lstStyle/>
          <a:p>
            <a:pPr algn="ctr" rtl="1" eaLnBrk="1" hangingPunct="1">
              <a:lnSpc>
                <a:spcPct val="150000"/>
              </a:lnSpc>
              <a:defRPr/>
            </a:pPr>
            <a:r>
              <a:rPr lang="fa-IR" sz="2000" b="1" dirty="0">
                <a:solidFill>
                  <a:prstClr val="black"/>
                </a:solidFill>
                <a:latin typeface="IranNastaliq" pitchFamily="18" charset="0"/>
                <a:cs typeface="B Tawfig Outline" pitchFamily="2" charset="-78"/>
              </a:rPr>
              <a:t>خزانـه‌داری کـل کشـور</a:t>
            </a:r>
          </a:p>
          <a:p>
            <a:pPr algn="ctr" rtl="1" eaLnBrk="1" hangingPunct="1">
              <a:lnSpc>
                <a:spcPct val="150000"/>
              </a:lnSpc>
              <a:defRPr/>
            </a:pPr>
            <a:r>
              <a:rPr lang="fa-IR" sz="2000" b="1" dirty="0">
                <a:solidFill>
                  <a:prstClr val="black"/>
                </a:solidFill>
                <a:latin typeface="IranNastaliq" pitchFamily="18" charset="0"/>
                <a:cs typeface="B Tawfig Outline" pitchFamily="2" charset="-78"/>
              </a:rPr>
              <a:t>مرکز مدیریت بدهی‌های عمومی و روابط مالی دولت</a:t>
            </a:r>
          </a:p>
        </p:txBody>
      </p:sp>
      <p:sp>
        <p:nvSpPr>
          <p:cNvPr id="2" name="Footer Placeholder 1"/>
          <p:cNvSpPr>
            <a:spLocks noGrp="1"/>
          </p:cNvSpPr>
          <p:nvPr>
            <p:ph type="ftr" sz="quarter" idx="11"/>
          </p:nvPr>
        </p:nvSpPr>
        <p:spPr/>
        <p:txBody>
          <a:bodyPr/>
          <a:lstStyle/>
          <a:p>
            <a:pPr>
              <a:defRPr/>
            </a:pPr>
            <a:r>
              <a:rPr lang="fa-IR" b="1" dirty="0"/>
              <a:t>مرکز مدیریت بدهی‌های عمومی و روابط مالی دولت</a:t>
            </a:r>
            <a:endParaRPr lang="en-US" b="1" dirty="0"/>
          </a:p>
        </p:txBody>
      </p:sp>
    </p:spTree>
    <p:extLst>
      <p:ext uri="{BB962C8B-B14F-4D97-AF65-F5344CB8AC3E}">
        <p14:creationId xmlns:p14="http://schemas.microsoft.com/office/powerpoint/2010/main" val="6428028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
          <p:cNvSpPr>
            <a:spLocks noChangeArrowheads="1"/>
          </p:cNvSpPr>
          <p:nvPr/>
        </p:nvSpPr>
        <p:spPr bwMode="auto">
          <a:xfrm>
            <a:off x="2895600" y="520700"/>
            <a:ext cx="6400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rtl="1" eaLnBrk="1" hangingPunct="1">
              <a:spcBef>
                <a:spcPct val="0"/>
              </a:spcBef>
              <a:buFontTx/>
              <a:buNone/>
              <a:defRPr/>
            </a:pPr>
            <a:r>
              <a:rPr lang="fa-IR" altLang="en-US" sz="2000" dirty="0">
                <a:solidFill>
                  <a:srgbClr val="000000"/>
                </a:solidFill>
                <a:latin typeface="Arial" panose="020B0604020202020204" pitchFamily="34" charset="0"/>
                <a:cs typeface="B Titr" panose="00000700000000000000" pitchFamily="2" charset="-78"/>
              </a:rPr>
              <a:t>ظرفیت اوراق بهادار اسلامی در قانون بودجه سال 1402</a:t>
            </a:r>
            <a:r>
              <a:rPr lang="fa-IR" altLang="en-US" sz="1800" dirty="0">
                <a:solidFill>
                  <a:srgbClr val="000000"/>
                </a:solidFill>
                <a:latin typeface="Arial" panose="020B0604020202020204" pitchFamily="34" charset="0"/>
                <a:cs typeface="B Titr" panose="00000700000000000000" pitchFamily="2" charset="-78"/>
              </a:rPr>
              <a:t> </a:t>
            </a:r>
            <a:r>
              <a:rPr lang="fa-IR" altLang="en-US" sz="1050" dirty="0">
                <a:solidFill>
                  <a:srgbClr val="000000"/>
                </a:solidFill>
                <a:latin typeface="Arial" panose="020B0604020202020204" pitchFamily="34" charset="0"/>
                <a:cs typeface="B Titr" panose="00000700000000000000" pitchFamily="2" charset="-78"/>
              </a:rPr>
              <a:t>(مبالغ به میلیارد ریال)</a:t>
            </a:r>
            <a:endParaRPr lang="en-US" altLang="en-US" sz="1050" dirty="0">
              <a:solidFill>
                <a:srgbClr val="000000"/>
              </a:solidFill>
              <a:latin typeface="Arial" panose="020B0604020202020204" pitchFamily="34" charset="0"/>
              <a:cs typeface="B Titr" panose="00000700000000000000" pitchFamily="2" charset="-78"/>
            </a:endParaRPr>
          </a:p>
        </p:txBody>
      </p:sp>
      <p:graphicFrame>
        <p:nvGraphicFramePr>
          <p:cNvPr id="5" name="Table 4"/>
          <p:cNvGraphicFramePr>
            <a:graphicFrameLocks noGrp="1"/>
          </p:cNvGraphicFramePr>
          <p:nvPr/>
        </p:nvGraphicFramePr>
        <p:xfrm>
          <a:off x="1760537" y="1254126"/>
          <a:ext cx="8831263" cy="4232276"/>
        </p:xfrm>
        <a:graphic>
          <a:graphicData uri="http://schemas.openxmlformats.org/drawingml/2006/table">
            <a:tbl>
              <a:tblPr rtl="1"/>
              <a:tblGrid>
                <a:gridCol w="844547">
                  <a:extLst>
                    <a:ext uri="{9D8B030D-6E8A-4147-A177-3AD203B41FA5}">
                      <a16:colId xmlns:a16="http://schemas.microsoft.com/office/drawing/2014/main" val="20000"/>
                    </a:ext>
                  </a:extLst>
                </a:gridCol>
                <a:gridCol w="407931">
                  <a:extLst>
                    <a:ext uri="{9D8B030D-6E8A-4147-A177-3AD203B41FA5}">
                      <a16:colId xmlns:a16="http://schemas.microsoft.com/office/drawing/2014/main" val="20001"/>
                    </a:ext>
                  </a:extLst>
                </a:gridCol>
                <a:gridCol w="1024437">
                  <a:extLst>
                    <a:ext uri="{9D8B030D-6E8A-4147-A177-3AD203B41FA5}">
                      <a16:colId xmlns:a16="http://schemas.microsoft.com/office/drawing/2014/main" val="20002"/>
                    </a:ext>
                  </a:extLst>
                </a:gridCol>
                <a:gridCol w="3928455">
                  <a:extLst>
                    <a:ext uri="{9D8B030D-6E8A-4147-A177-3AD203B41FA5}">
                      <a16:colId xmlns:a16="http://schemas.microsoft.com/office/drawing/2014/main" val="20003"/>
                    </a:ext>
                  </a:extLst>
                </a:gridCol>
                <a:gridCol w="930207">
                  <a:extLst>
                    <a:ext uri="{9D8B030D-6E8A-4147-A177-3AD203B41FA5}">
                      <a16:colId xmlns:a16="http://schemas.microsoft.com/office/drawing/2014/main" val="20004"/>
                    </a:ext>
                  </a:extLst>
                </a:gridCol>
                <a:gridCol w="777871">
                  <a:extLst>
                    <a:ext uri="{9D8B030D-6E8A-4147-A177-3AD203B41FA5}">
                      <a16:colId xmlns:a16="http://schemas.microsoft.com/office/drawing/2014/main" val="20005"/>
                    </a:ext>
                  </a:extLst>
                </a:gridCol>
                <a:gridCol w="917815">
                  <a:extLst>
                    <a:ext uri="{9D8B030D-6E8A-4147-A177-3AD203B41FA5}">
                      <a16:colId xmlns:a16="http://schemas.microsoft.com/office/drawing/2014/main" val="20006"/>
                    </a:ext>
                  </a:extLst>
                </a:gridCol>
              </a:tblGrid>
              <a:tr h="687084">
                <a:tc>
                  <a:txBody>
                    <a:bodyPr/>
                    <a:lstStyle/>
                    <a:p>
                      <a:pPr algn="ctr" rtl="1" fontAlgn="ctr"/>
                      <a:endParaRPr lang="fa-IR" sz="2000" kern="1200" dirty="0">
                        <a:solidFill>
                          <a:schemeClr val="tx1"/>
                        </a:solidFill>
                        <a:latin typeface="Arial" pitchFamily="34" charset="0"/>
                        <a:ea typeface="+mn-ea"/>
                        <a:cs typeface="B Zar" pitchFamily="2" charset="-78"/>
                      </a:endParaRPr>
                    </a:p>
                  </a:txBody>
                  <a:tcPr marL="5277" marR="5277" marT="5279" marB="0" anchor="ctr">
                    <a:lnL>
                      <a:noFill/>
                    </a:lnL>
                    <a:lnR>
                      <a:noFill/>
                    </a:lnR>
                    <a:lnT>
                      <a:noFill/>
                    </a:lnT>
                    <a:lnB w="12700" cap="flat" cmpd="sng" algn="ctr">
                      <a:solidFill>
                        <a:srgbClr val="000000"/>
                      </a:solidFill>
                      <a:prstDash val="solid"/>
                      <a:round/>
                      <a:headEnd type="none" w="med" len="med"/>
                      <a:tailEnd type="none" w="med" len="med"/>
                    </a:lnB>
                  </a:tcPr>
                </a:tc>
                <a:tc gridSpan="6">
                  <a:txBody>
                    <a:bodyPr/>
                    <a:lstStyle/>
                    <a:p>
                      <a:pPr algn="ctr" rtl="1" fontAlgn="ctr"/>
                      <a:r>
                        <a:rPr lang="fa-IR" sz="1400" kern="1200" dirty="0">
                          <a:solidFill>
                            <a:schemeClr val="tx1"/>
                          </a:solidFill>
                          <a:latin typeface="Arial" pitchFamily="34" charset="0"/>
                          <a:ea typeface="+mn-ea"/>
                          <a:cs typeface="B Titr" panose="00000700000000000000" pitchFamily="2" charset="-78"/>
                        </a:rPr>
                        <a:t>ظرفیت انتشار اوراق مالی اسلامی  توسط دولت برای مصارف بودجه عمومی مطابق احکام ماده واحده قانون بودجه سال 1402</a:t>
                      </a:r>
                    </a:p>
                  </a:txBody>
                  <a:tcPr marL="5277" marR="5277" marT="5279" marB="0" anchor="ctr">
                    <a:lnL>
                      <a:noFill/>
                    </a:lnL>
                    <a:lnR w="12700" cap="flat" cmpd="sng" algn="ctr">
                      <a:no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601380">
                <a:tc gridSpan="2">
                  <a:txBody>
                    <a:bodyPr/>
                    <a:lstStyle/>
                    <a:p>
                      <a:pPr marL="0" marR="0" algn="ctr" defTabSz="914400" rtl="1" eaLnBrk="1" fontAlgn="ctr" latinLnBrk="0" hangingPunct="1">
                        <a:lnSpc>
                          <a:spcPct val="107000"/>
                        </a:lnSpc>
                        <a:spcBef>
                          <a:spcPts val="0"/>
                        </a:spcBef>
                        <a:spcAft>
                          <a:spcPts val="0"/>
                        </a:spcAft>
                      </a:pPr>
                      <a:r>
                        <a:rPr lang="fa-IR" sz="1100" b="1" kern="1200" dirty="0">
                          <a:solidFill>
                            <a:srgbClr val="000000"/>
                          </a:solidFill>
                          <a:effectLst/>
                          <a:latin typeface="B Zar" panose="00000400000000000000" pitchFamily="2" charset="-78"/>
                          <a:ea typeface="Times New Roman" panose="02020603050405020304" pitchFamily="18" charset="0"/>
                          <a:cs typeface="B Titr" panose="00000700000000000000" pitchFamily="2" charset="-78"/>
                        </a:rPr>
                        <a:t>ناشر</a:t>
                      </a:r>
                    </a:p>
                  </a:txBody>
                  <a:tcPr marL="5277" marR="5277" marT="527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CC73"/>
                    </a:solidFill>
                  </a:tcPr>
                </a:tc>
                <a:tc hMerge="1">
                  <a:txBody>
                    <a:bodyPr/>
                    <a:lstStyle/>
                    <a:p>
                      <a:endParaRPr lang="en-US"/>
                    </a:p>
                  </a:txBody>
                  <a:tcPr/>
                </a:tc>
                <a:tc>
                  <a:txBody>
                    <a:bodyPr/>
                    <a:lstStyle/>
                    <a:p>
                      <a:pPr marL="0" marR="0" algn="ctr" defTabSz="914400" rtl="1" eaLnBrk="1" fontAlgn="ctr" latinLnBrk="0" hangingPunct="1">
                        <a:lnSpc>
                          <a:spcPct val="107000"/>
                        </a:lnSpc>
                        <a:spcBef>
                          <a:spcPts val="0"/>
                        </a:spcBef>
                        <a:spcAft>
                          <a:spcPts val="0"/>
                        </a:spcAft>
                      </a:pPr>
                      <a:r>
                        <a:rPr lang="fa-IR" sz="1100" b="1" kern="1200" dirty="0">
                          <a:solidFill>
                            <a:srgbClr val="000000"/>
                          </a:solidFill>
                          <a:effectLst/>
                          <a:latin typeface="B Zar" panose="00000400000000000000" pitchFamily="2" charset="-78"/>
                          <a:ea typeface="Times New Roman" panose="02020603050405020304" pitchFamily="18" charset="0"/>
                          <a:cs typeface="B Titr" panose="00000700000000000000" pitchFamily="2" charset="-78"/>
                        </a:rPr>
                        <a:t>بند قانون بودجه</a:t>
                      </a:r>
                    </a:p>
                  </a:txBody>
                  <a:tcPr marL="5277" marR="5277" marT="52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CC73"/>
                    </a:solidFill>
                  </a:tcPr>
                </a:tc>
                <a:tc>
                  <a:txBody>
                    <a:bodyPr/>
                    <a:lstStyle/>
                    <a:p>
                      <a:pPr marL="0" marR="0" algn="ctr" defTabSz="914400" rtl="1" eaLnBrk="1" fontAlgn="ctr" latinLnBrk="0" hangingPunct="1">
                        <a:lnSpc>
                          <a:spcPct val="107000"/>
                        </a:lnSpc>
                        <a:spcBef>
                          <a:spcPts val="0"/>
                        </a:spcBef>
                        <a:spcAft>
                          <a:spcPts val="0"/>
                        </a:spcAft>
                      </a:pPr>
                      <a:r>
                        <a:rPr lang="fa-IR" sz="1100" b="1" kern="1200" dirty="0">
                          <a:solidFill>
                            <a:srgbClr val="000000"/>
                          </a:solidFill>
                          <a:effectLst/>
                          <a:latin typeface="B Zar" panose="00000400000000000000" pitchFamily="2" charset="-78"/>
                          <a:ea typeface="Times New Roman" panose="02020603050405020304" pitchFamily="18" charset="0"/>
                          <a:cs typeface="B Titr" panose="00000700000000000000" pitchFamily="2" charset="-78"/>
                        </a:rPr>
                        <a:t>موضوع</a:t>
                      </a:r>
                    </a:p>
                  </a:txBody>
                  <a:tcPr marL="5277" marR="5277" marT="52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CC73"/>
                    </a:solidFill>
                  </a:tcPr>
                </a:tc>
                <a:tc>
                  <a:txBody>
                    <a:bodyPr/>
                    <a:lstStyle/>
                    <a:p>
                      <a:pPr marL="0" marR="0" algn="ctr" defTabSz="914400" rtl="1" eaLnBrk="1" fontAlgn="ctr" latinLnBrk="0" hangingPunct="1">
                        <a:lnSpc>
                          <a:spcPct val="107000"/>
                        </a:lnSpc>
                        <a:spcBef>
                          <a:spcPts val="0"/>
                        </a:spcBef>
                        <a:spcAft>
                          <a:spcPts val="0"/>
                        </a:spcAft>
                      </a:pPr>
                      <a:r>
                        <a:rPr lang="fa-IR" sz="1100" b="1" kern="1200" dirty="0">
                          <a:solidFill>
                            <a:srgbClr val="000000"/>
                          </a:solidFill>
                          <a:effectLst/>
                          <a:latin typeface="B Zar" panose="00000400000000000000" pitchFamily="2" charset="-78"/>
                          <a:ea typeface="Times New Roman" panose="02020603050405020304" pitchFamily="18" charset="0"/>
                          <a:cs typeface="B Titr" panose="00000700000000000000" pitchFamily="2" charset="-78"/>
                        </a:rPr>
                        <a:t>نوع اوراق</a:t>
                      </a:r>
                    </a:p>
                  </a:txBody>
                  <a:tcPr marL="5277" marR="5277" marT="52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CC73"/>
                    </a:solidFill>
                  </a:tcPr>
                </a:tc>
                <a:tc>
                  <a:txBody>
                    <a:bodyPr/>
                    <a:lstStyle/>
                    <a:p>
                      <a:pPr marL="0" marR="0" algn="ctr" defTabSz="914400" rtl="1" eaLnBrk="1" fontAlgn="ctr" latinLnBrk="0" hangingPunct="1">
                        <a:lnSpc>
                          <a:spcPct val="107000"/>
                        </a:lnSpc>
                        <a:spcBef>
                          <a:spcPts val="0"/>
                        </a:spcBef>
                        <a:spcAft>
                          <a:spcPts val="0"/>
                        </a:spcAft>
                      </a:pPr>
                      <a:r>
                        <a:rPr lang="fa-IR" sz="1100" b="1" kern="1200" dirty="0">
                          <a:solidFill>
                            <a:srgbClr val="000000"/>
                          </a:solidFill>
                          <a:effectLst/>
                          <a:latin typeface="B Zar" panose="00000400000000000000" pitchFamily="2" charset="-78"/>
                          <a:ea typeface="Times New Roman" panose="02020603050405020304" pitchFamily="18" charset="0"/>
                          <a:cs typeface="B Titr" panose="00000700000000000000" pitchFamily="2" charset="-78"/>
                        </a:rPr>
                        <a:t>مبلغ ظرفیت انتشار اوراق</a:t>
                      </a:r>
                    </a:p>
                  </a:txBody>
                  <a:tcPr marL="5277" marR="5277" marT="52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CC73"/>
                    </a:solidFill>
                  </a:tcPr>
                </a:tc>
                <a:tc>
                  <a:txBody>
                    <a:bodyPr/>
                    <a:lstStyle/>
                    <a:p>
                      <a:pPr marL="0" marR="0" algn="ctr" defTabSz="914400" rtl="1" eaLnBrk="1" fontAlgn="ctr" latinLnBrk="0" hangingPunct="1">
                        <a:lnSpc>
                          <a:spcPct val="107000"/>
                        </a:lnSpc>
                        <a:spcBef>
                          <a:spcPts val="0"/>
                        </a:spcBef>
                        <a:spcAft>
                          <a:spcPts val="0"/>
                        </a:spcAft>
                      </a:pPr>
                      <a:r>
                        <a:rPr lang="fa-IR" sz="1100" b="1" kern="1200" dirty="0">
                          <a:solidFill>
                            <a:srgbClr val="000000"/>
                          </a:solidFill>
                          <a:effectLst/>
                          <a:latin typeface="B Zar" panose="00000400000000000000" pitchFamily="2" charset="-78"/>
                          <a:ea typeface="Times New Roman" panose="02020603050405020304" pitchFamily="18" charset="0"/>
                          <a:cs typeface="B Titr" panose="00000700000000000000" pitchFamily="2" charset="-78"/>
                        </a:rPr>
                        <a:t>حداکثر میزان تضمین دولت</a:t>
                      </a:r>
                    </a:p>
                  </a:txBody>
                  <a:tcPr marL="5277" marR="5277" marT="527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CC73"/>
                    </a:solidFill>
                  </a:tcPr>
                </a:tc>
                <a:extLst>
                  <a:ext uri="{0D108BD9-81ED-4DB2-BD59-A6C34878D82A}">
                    <a16:rowId xmlns:a16="http://schemas.microsoft.com/office/drawing/2014/main" val="10001"/>
                  </a:ext>
                </a:extLst>
              </a:tr>
              <a:tr h="1083195">
                <a:tc rowSpan="2" gridSpan="2">
                  <a:txBody>
                    <a:bodyPr/>
                    <a:lstStyle/>
                    <a:p>
                      <a:pPr marL="0" marR="0" algn="ctr" defTabSz="914400" rtl="1" eaLnBrk="1" fontAlgn="ctr" latinLnBrk="0" hangingPunct="1">
                        <a:lnSpc>
                          <a:spcPct val="107000"/>
                        </a:lnSpc>
                        <a:spcBef>
                          <a:spcPts val="0"/>
                        </a:spcBef>
                        <a:spcAft>
                          <a:spcPts val="0"/>
                        </a:spcAft>
                      </a:pPr>
                      <a:r>
                        <a:rPr lang="fa-IR" sz="1400" b="1" kern="1200" dirty="0">
                          <a:solidFill>
                            <a:srgbClr val="000000"/>
                          </a:solidFill>
                          <a:effectLst/>
                          <a:latin typeface="B Zar" panose="00000400000000000000" pitchFamily="2" charset="-78"/>
                          <a:ea typeface="Times New Roman" panose="02020603050405020304" pitchFamily="18" charset="0"/>
                          <a:cs typeface="B Nazanin" panose="00000400000000000000" pitchFamily="2" charset="-78"/>
                        </a:rPr>
                        <a:t>وزارت امور اقتصادی و دارایی به نیابت از دولت</a:t>
                      </a:r>
                    </a:p>
                  </a:txBody>
                  <a:tcPr marL="5277" marR="5277" marT="527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rowSpan="2" hMerge="1">
                  <a:txBody>
                    <a:bodyPr/>
                    <a:lstStyle/>
                    <a:p>
                      <a:endParaRPr lang="en-US"/>
                    </a:p>
                  </a:txBody>
                  <a:tcPr/>
                </a:tc>
                <a:tc>
                  <a:txBody>
                    <a:bodyPr/>
                    <a:lstStyle/>
                    <a:p>
                      <a:pPr marL="0" marR="0" algn="ctr" defTabSz="914400" rtl="1" eaLnBrk="1" fontAlgn="ctr" latinLnBrk="0" hangingPunct="1">
                        <a:lnSpc>
                          <a:spcPct val="107000"/>
                        </a:lnSpc>
                        <a:spcBef>
                          <a:spcPts val="0"/>
                        </a:spcBef>
                        <a:spcAft>
                          <a:spcPts val="0"/>
                        </a:spcAft>
                      </a:pPr>
                      <a:r>
                        <a:rPr lang="fa-IR" sz="1400" b="1" kern="1200" dirty="0">
                          <a:solidFill>
                            <a:srgbClr val="000000"/>
                          </a:solidFill>
                          <a:effectLst/>
                          <a:latin typeface="B Zar" panose="00000400000000000000" pitchFamily="2" charset="-78"/>
                          <a:ea typeface="Times New Roman" panose="02020603050405020304" pitchFamily="18" charset="0"/>
                          <a:cs typeface="B Nazanin" panose="00000400000000000000" pitchFamily="2" charset="-78"/>
                        </a:rPr>
                        <a:t> بند (ب) تبصره (5) قانون بودجه سال 1402</a:t>
                      </a:r>
                    </a:p>
                  </a:txBody>
                  <a:tcPr marL="5277" marR="5277" marT="52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defTabSz="914400" rtl="1" eaLnBrk="1" fontAlgn="ctr" latinLnBrk="0" hangingPunct="1">
                        <a:lnSpc>
                          <a:spcPct val="107000"/>
                        </a:lnSpc>
                        <a:spcBef>
                          <a:spcPts val="0"/>
                        </a:spcBef>
                        <a:spcAft>
                          <a:spcPts val="0"/>
                        </a:spcAft>
                      </a:pPr>
                      <a:r>
                        <a:rPr lang="fa-IR" sz="1400" b="1" kern="1200" dirty="0">
                          <a:solidFill>
                            <a:srgbClr val="000000"/>
                          </a:solidFill>
                          <a:effectLst/>
                          <a:latin typeface="B Zar" panose="00000400000000000000" pitchFamily="2" charset="-78"/>
                          <a:ea typeface="Times New Roman" panose="02020603050405020304" pitchFamily="18" charset="0"/>
                          <a:cs typeface="B Nazanin" panose="00000400000000000000" pitchFamily="2" charset="-78"/>
                        </a:rPr>
                        <a:t> </a:t>
                      </a:r>
                    </a:p>
                    <a:p>
                      <a:pPr marL="0" marR="0" algn="ctr" defTabSz="914400" rtl="1" eaLnBrk="1" fontAlgn="ctr" latinLnBrk="0" hangingPunct="1">
                        <a:lnSpc>
                          <a:spcPct val="107000"/>
                        </a:lnSpc>
                        <a:spcBef>
                          <a:spcPts val="0"/>
                        </a:spcBef>
                        <a:spcAft>
                          <a:spcPts val="0"/>
                        </a:spcAft>
                      </a:pPr>
                      <a:r>
                        <a:rPr lang="fa-IR" sz="1400" b="1" kern="1200" dirty="0">
                          <a:solidFill>
                            <a:srgbClr val="000000"/>
                          </a:solidFill>
                          <a:effectLst/>
                          <a:latin typeface="B Zar" panose="00000400000000000000" pitchFamily="2" charset="-78"/>
                          <a:ea typeface="Times New Roman" panose="02020603050405020304" pitchFamily="18" charset="0"/>
                          <a:cs typeface="B Nazanin" panose="00000400000000000000" pitchFamily="2" charset="-78"/>
                        </a:rPr>
                        <a:t>جدول شماره (5) قانون بودجه(ردیف شماره 310108 )</a:t>
                      </a:r>
                    </a:p>
                  </a:txBody>
                  <a:tcPr marL="5277" marR="5277" marT="52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rowSpan="2">
                  <a:txBody>
                    <a:bodyPr/>
                    <a:lstStyle/>
                    <a:p>
                      <a:pPr marL="0" marR="0" algn="ctr" defTabSz="914400" rtl="1" eaLnBrk="1" fontAlgn="ctr" latinLnBrk="0" hangingPunct="1">
                        <a:lnSpc>
                          <a:spcPct val="107000"/>
                        </a:lnSpc>
                        <a:spcBef>
                          <a:spcPts val="0"/>
                        </a:spcBef>
                        <a:spcAft>
                          <a:spcPts val="0"/>
                        </a:spcAft>
                      </a:pPr>
                      <a:r>
                        <a:rPr lang="fa-IR" sz="1400" b="1" kern="1200" noProof="0" dirty="0">
                          <a:solidFill>
                            <a:srgbClr val="000000"/>
                          </a:solidFill>
                          <a:effectLst/>
                          <a:latin typeface="B Zar" panose="00000400000000000000" pitchFamily="2" charset="-78"/>
                          <a:ea typeface="Times New Roman" panose="02020603050405020304" pitchFamily="18" charset="0"/>
                          <a:cs typeface="B Nazanin" panose="00000400000000000000" pitchFamily="2" charset="-78"/>
                        </a:rPr>
                        <a:t>اوراق مالی اسلامی </a:t>
                      </a:r>
                    </a:p>
                  </a:txBody>
                  <a:tcPr marL="5277" marR="5277" marT="52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defTabSz="914400" rtl="1" eaLnBrk="1" fontAlgn="ctr" latinLnBrk="0" hangingPunct="1">
                        <a:lnSpc>
                          <a:spcPct val="107000"/>
                        </a:lnSpc>
                        <a:spcBef>
                          <a:spcPts val="0"/>
                        </a:spcBef>
                        <a:spcAft>
                          <a:spcPts val="0"/>
                        </a:spcAft>
                      </a:pPr>
                      <a:r>
                        <a:rPr lang="fa-IR" sz="1400" b="1" kern="1200" dirty="0">
                          <a:solidFill>
                            <a:srgbClr val="000000"/>
                          </a:solidFill>
                          <a:effectLst/>
                          <a:latin typeface="B Zar" panose="00000400000000000000" pitchFamily="2" charset="-78"/>
                          <a:ea typeface="Times New Roman" panose="02020603050405020304" pitchFamily="18" charset="0"/>
                          <a:cs typeface="B Nazanin" panose="00000400000000000000" pitchFamily="2" charset="-78"/>
                        </a:rPr>
                        <a:t>1,850,000</a:t>
                      </a:r>
                    </a:p>
                  </a:txBody>
                  <a:tcPr marL="5277" marR="5277" marT="52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defTabSz="914400" rtl="1" eaLnBrk="1" fontAlgn="ctr" latinLnBrk="0" hangingPunct="1">
                        <a:lnSpc>
                          <a:spcPct val="107000"/>
                        </a:lnSpc>
                        <a:spcBef>
                          <a:spcPts val="0"/>
                        </a:spcBef>
                        <a:spcAft>
                          <a:spcPts val="0"/>
                        </a:spcAft>
                      </a:pPr>
                      <a:r>
                        <a:rPr lang="fa-IR" sz="1400" b="1" kern="1200" dirty="0">
                          <a:solidFill>
                            <a:srgbClr val="000000"/>
                          </a:solidFill>
                          <a:effectLst/>
                          <a:latin typeface="B Zar" panose="00000400000000000000" pitchFamily="2" charset="-78"/>
                          <a:ea typeface="Times New Roman" panose="02020603050405020304" pitchFamily="18" charset="0"/>
                          <a:cs typeface="B Nazanin" panose="00000400000000000000" pitchFamily="2" charset="-78"/>
                        </a:rPr>
                        <a:t>1,850,000</a:t>
                      </a:r>
                    </a:p>
                  </a:txBody>
                  <a:tcPr marL="5277" marR="5277" marT="527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2"/>
                  </a:ext>
                </a:extLst>
              </a:tr>
              <a:tr h="1468969">
                <a:tc gridSpan="2" vMerge="1">
                  <a:txBody>
                    <a:bodyPr/>
                    <a:lstStyle/>
                    <a:p>
                      <a:pPr rtl="1"/>
                      <a:endParaRPr lang="fa-IR"/>
                    </a:p>
                  </a:txBody>
                  <a:tcPr/>
                </a:tc>
                <a:tc hMerge="1" vMerge="1">
                  <a:txBody>
                    <a:bodyPr/>
                    <a:lstStyle/>
                    <a:p>
                      <a:pPr rtl="1"/>
                      <a:endParaRPr lang="fa-IR"/>
                    </a:p>
                  </a:txBody>
                  <a:tcPr/>
                </a:tc>
                <a:tc>
                  <a:txBody>
                    <a:bodyPr/>
                    <a:lstStyle/>
                    <a:p>
                      <a:pPr marL="0" marR="0" algn="ctr" defTabSz="914400" rtl="1" eaLnBrk="1" fontAlgn="ctr" latinLnBrk="0" hangingPunct="1">
                        <a:lnSpc>
                          <a:spcPct val="107000"/>
                        </a:lnSpc>
                        <a:spcBef>
                          <a:spcPts val="0"/>
                        </a:spcBef>
                        <a:spcAft>
                          <a:spcPts val="0"/>
                        </a:spcAft>
                      </a:pPr>
                      <a:r>
                        <a:rPr lang="fa-IR" sz="1400" b="1" kern="1200" dirty="0">
                          <a:solidFill>
                            <a:srgbClr val="000000"/>
                          </a:solidFill>
                          <a:effectLst/>
                          <a:latin typeface="B Zar" panose="00000400000000000000" pitchFamily="2" charset="-78"/>
                          <a:ea typeface="Times New Roman" panose="02020603050405020304" pitchFamily="18" charset="0"/>
                          <a:cs typeface="B Nazanin" panose="00000400000000000000" pitchFamily="2" charset="-78"/>
                        </a:rPr>
                        <a:t> بند (ی) تبصره (5) قانون بودجه سال 1402</a:t>
                      </a:r>
                    </a:p>
                  </a:txBody>
                  <a:tcPr marL="5277" marR="5277" marT="52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defTabSz="914400" rtl="1" eaLnBrk="1" fontAlgn="ctr" latinLnBrk="0" hangingPunct="1">
                        <a:lnSpc>
                          <a:spcPct val="107000"/>
                        </a:lnSpc>
                        <a:spcBef>
                          <a:spcPts val="0"/>
                        </a:spcBef>
                        <a:spcAft>
                          <a:spcPts val="0"/>
                        </a:spcAft>
                      </a:pPr>
                      <a:r>
                        <a:rPr lang="fa-IR" sz="1400" b="1" kern="1200" dirty="0">
                          <a:solidFill>
                            <a:srgbClr val="000000"/>
                          </a:solidFill>
                          <a:effectLst/>
                          <a:latin typeface="B Zar" panose="00000400000000000000" pitchFamily="2" charset="-78"/>
                          <a:ea typeface="Times New Roman" panose="02020603050405020304" pitchFamily="18" charset="0"/>
                          <a:cs typeface="B Nazanin" panose="00000400000000000000" pitchFamily="2" charset="-78"/>
                        </a:rPr>
                        <a:t>جدول شماره (5) قانون بودجه (انتشار اوراق مالی اسلامی چهت تامین ماشین آلات آبرسانی و راهسازی و طرحهای آب و راه عشایری-ردیف شماره 310108 )</a:t>
                      </a:r>
                    </a:p>
                  </a:txBody>
                  <a:tcPr marL="5277" marR="5277" marT="52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vMerge="1">
                  <a:txBody>
                    <a:bodyPr/>
                    <a:lstStyle/>
                    <a:p>
                      <a:pPr rtl="1"/>
                      <a:endParaRPr lang="fa-IR"/>
                    </a:p>
                  </a:txBody>
                  <a:tcPr/>
                </a:tc>
                <a:tc>
                  <a:txBody>
                    <a:bodyPr/>
                    <a:lstStyle/>
                    <a:p>
                      <a:pPr marL="0" marR="0" lvl="0" indent="0" algn="ctr" defTabSz="914400" rtl="1" eaLnBrk="1" fontAlgn="ctr" latinLnBrk="0" hangingPunct="1">
                        <a:lnSpc>
                          <a:spcPct val="107000"/>
                        </a:lnSpc>
                        <a:spcBef>
                          <a:spcPts val="0"/>
                        </a:spcBef>
                        <a:spcAft>
                          <a:spcPts val="0"/>
                        </a:spcAft>
                        <a:buClrTx/>
                        <a:buSzTx/>
                        <a:buFontTx/>
                        <a:buNone/>
                        <a:tabLst/>
                        <a:defRPr/>
                      </a:pPr>
                      <a:r>
                        <a:rPr lang="en-US" sz="1400" b="1" kern="1200" dirty="0">
                          <a:solidFill>
                            <a:schemeClr val="tx1"/>
                          </a:solidFill>
                          <a:effectLst/>
                          <a:latin typeface="B Zar" panose="00000400000000000000" pitchFamily="2" charset="-78"/>
                          <a:ea typeface="Times New Roman" panose="02020603050405020304" pitchFamily="18" charset="0"/>
                          <a:cs typeface="B Nazanin" panose="00000400000000000000" pitchFamily="2" charset="-78"/>
                        </a:rPr>
                        <a:t>20,000</a:t>
                      </a:r>
                    </a:p>
                  </a:txBody>
                  <a:tcPr marL="5277" marR="5277" marT="52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defTabSz="914400" rtl="1" eaLnBrk="1" fontAlgn="ctr" latinLnBrk="0" hangingPunct="1">
                        <a:lnSpc>
                          <a:spcPct val="107000"/>
                        </a:lnSpc>
                        <a:spcBef>
                          <a:spcPts val="0"/>
                        </a:spcBef>
                        <a:spcAft>
                          <a:spcPts val="0"/>
                        </a:spcAft>
                      </a:pPr>
                      <a:r>
                        <a:rPr lang="en-US" sz="1400" b="1" kern="1200" dirty="0">
                          <a:solidFill>
                            <a:schemeClr val="tx1"/>
                          </a:solidFill>
                          <a:effectLst/>
                          <a:latin typeface="B Zar" panose="00000400000000000000" pitchFamily="2" charset="-78"/>
                          <a:ea typeface="Times New Roman" panose="02020603050405020304" pitchFamily="18" charset="0"/>
                          <a:cs typeface="B Nazanin" panose="00000400000000000000" pitchFamily="2" charset="-78"/>
                        </a:rPr>
                        <a:t>20,000</a:t>
                      </a:r>
                    </a:p>
                  </a:txBody>
                  <a:tcPr marL="5277" marR="5277" marT="527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4"/>
                  </a:ext>
                </a:extLst>
              </a:tr>
              <a:tr h="391648">
                <a:tc gridSpan="5">
                  <a:txBody>
                    <a:bodyPr/>
                    <a:lstStyle/>
                    <a:p>
                      <a:pPr marL="0" marR="0" algn="ctr" defTabSz="914400" rtl="1" eaLnBrk="1" fontAlgn="ctr" latinLnBrk="0" hangingPunct="1">
                        <a:lnSpc>
                          <a:spcPct val="107000"/>
                        </a:lnSpc>
                        <a:spcBef>
                          <a:spcPts val="0"/>
                        </a:spcBef>
                        <a:spcAft>
                          <a:spcPts val="0"/>
                        </a:spcAft>
                      </a:pPr>
                      <a:r>
                        <a:rPr lang="fa-IR" sz="1400" b="1" kern="1200" dirty="0">
                          <a:solidFill>
                            <a:srgbClr val="000000"/>
                          </a:solidFill>
                          <a:effectLst/>
                          <a:latin typeface="B Zar" panose="00000400000000000000" pitchFamily="2" charset="-78"/>
                          <a:ea typeface="Times New Roman" panose="02020603050405020304" pitchFamily="18" charset="0"/>
                          <a:cs typeface="B Nazanin" panose="00000400000000000000" pitchFamily="2" charset="-78"/>
                        </a:rPr>
                        <a:t>جمع</a:t>
                      </a:r>
                    </a:p>
                  </a:txBody>
                  <a:tcPr marL="5277" marR="5277" marT="527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gn="ctr" defTabSz="914400" rtl="1" eaLnBrk="1" fontAlgn="ctr" latinLnBrk="0" hangingPunct="1">
                        <a:lnSpc>
                          <a:spcPct val="107000"/>
                        </a:lnSpc>
                        <a:spcBef>
                          <a:spcPts val="0"/>
                        </a:spcBef>
                        <a:spcAft>
                          <a:spcPts val="0"/>
                        </a:spcAft>
                      </a:pPr>
                      <a:r>
                        <a:rPr lang="en-US" sz="1400" b="1" kern="1200" dirty="0">
                          <a:solidFill>
                            <a:schemeClr val="tx1"/>
                          </a:solidFill>
                          <a:effectLst/>
                          <a:latin typeface="B Zar" panose="00000400000000000000" pitchFamily="2" charset="-78"/>
                          <a:ea typeface="Times New Roman" panose="02020603050405020304" pitchFamily="18" charset="0"/>
                          <a:cs typeface="B Nazanin" panose="00000400000000000000" pitchFamily="2" charset="-78"/>
                        </a:rPr>
                        <a:t>1,870,000</a:t>
                      </a:r>
                    </a:p>
                  </a:txBody>
                  <a:tcPr marL="5277" marR="5277" marT="52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1" eaLnBrk="1" fontAlgn="ctr" latinLnBrk="0" hangingPunct="1">
                        <a:lnSpc>
                          <a:spcPct val="107000"/>
                        </a:lnSpc>
                        <a:spcBef>
                          <a:spcPts val="0"/>
                        </a:spcBef>
                        <a:spcAft>
                          <a:spcPts val="0"/>
                        </a:spcAft>
                        <a:buClrTx/>
                        <a:buSzTx/>
                        <a:buFontTx/>
                        <a:buNone/>
                        <a:tabLst/>
                        <a:defRPr/>
                      </a:pPr>
                      <a:r>
                        <a:rPr lang="en-US" sz="1400" b="1" kern="1200" noProof="0" dirty="0">
                          <a:solidFill>
                            <a:schemeClr val="tx1"/>
                          </a:solidFill>
                          <a:effectLst/>
                          <a:latin typeface="B Zar" panose="00000400000000000000" pitchFamily="2" charset="-78"/>
                          <a:ea typeface="Times New Roman" panose="02020603050405020304" pitchFamily="18" charset="0"/>
                          <a:cs typeface="B Nazanin" panose="00000400000000000000" pitchFamily="2" charset="-78"/>
                        </a:rPr>
                        <a:t>1,870,000</a:t>
                      </a:r>
                    </a:p>
                  </a:txBody>
                  <a:tcPr marL="5277" marR="5277" marT="527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008"/>
                  </a:ext>
                </a:extLst>
              </a:tr>
            </a:tbl>
          </a:graphicData>
        </a:graphic>
      </p:graphicFrame>
      <p:pic>
        <p:nvPicPr>
          <p:cNvPr id="8230"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90726" y="187326"/>
            <a:ext cx="874871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231" name="Group 8"/>
          <p:cNvGrpSpPr>
            <a:grpSpLocks/>
          </p:cNvGrpSpPr>
          <p:nvPr/>
        </p:nvGrpSpPr>
        <p:grpSpPr bwMode="auto">
          <a:xfrm>
            <a:off x="1265239" y="155576"/>
            <a:ext cx="720725" cy="474663"/>
            <a:chOff x="188676" y="149066"/>
            <a:chExt cx="720000" cy="474974"/>
          </a:xfrm>
        </p:grpSpPr>
        <p:pic>
          <p:nvPicPr>
            <p:cNvPr id="8232" name="Picture 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311189" y="26553"/>
              <a:ext cx="474974" cy="7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33" name="Slide Number Placeholder 6"/>
            <p:cNvSpPr txBox="1">
              <a:spLocks/>
            </p:cNvSpPr>
            <p:nvPr/>
          </p:nvSpPr>
          <p:spPr bwMode="auto">
            <a:xfrm>
              <a:off x="371689" y="229156"/>
              <a:ext cx="355903" cy="317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rtl="1" eaLnBrk="1" hangingPunct="1">
                <a:spcBef>
                  <a:spcPct val="0"/>
                </a:spcBef>
                <a:buFontTx/>
                <a:buNone/>
              </a:pPr>
              <a:r>
                <a:rPr lang="fa-IR" altLang="en-US" sz="1200">
                  <a:solidFill>
                    <a:srgbClr val="000000"/>
                  </a:solidFill>
                  <a:latin typeface="Arial" panose="020B0604020202020204" pitchFamily="34" charset="0"/>
                </a:rPr>
                <a:t>6</a:t>
              </a:r>
              <a:endParaRPr lang="en-US" altLang="en-US" sz="1200">
                <a:solidFill>
                  <a:srgbClr val="000000"/>
                </a:solidFill>
                <a:latin typeface="Arial" panose="020B0604020202020204" pitchFamily="34" charset="0"/>
              </a:endParaRPr>
            </a:p>
          </p:txBody>
        </p:sp>
      </p:grpSp>
    </p:spTree>
    <p:extLst>
      <p:ext uri="{BB962C8B-B14F-4D97-AF65-F5344CB8AC3E}">
        <p14:creationId xmlns:p14="http://schemas.microsoft.com/office/powerpoint/2010/main" val="23551529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
          <p:cNvSpPr>
            <a:spLocks noChangeArrowheads="1"/>
          </p:cNvSpPr>
          <p:nvPr/>
        </p:nvSpPr>
        <p:spPr bwMode="auto">
          <a:xfrm>
            <a:off x="2949575" y="911225"/>
            <a:ext cx="6400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rtl="1" eaLnBrk="1" hangingPunct="1">
              <a:spcBef>
                <a:spcPct val="0"/>
              </a:spcBef>
              <a:buFontTx/>
              <a:buNone/>
            </a:pPr>
            <a:r>
              <a:rPr lang="fa-IR" altLang="en-US" sz="2000">
                <a:solidFill>
                  <a:srgbClr val="000000"/>
                </a:solidFill>
                <a:latin typeface="Arial" panose="020B0604020202020204" pitchFamily="34" charset="0"/>
                <a:cs typeface="B Titr" panose="00000700000000000000" pitchFamily="2" charset="-78"/>
              </a:rPr>
              <a:t>ظرفیت اوراق بهادار اسلامی در قانون بودجه سال 1402 </a:t>
            </a:r>
            <a:r>
              <a:rPr lang="fa-IR" altLang="en-US" sz="1100">
                <a:solidFill>
                  <a:srgbClr val="000000"/>
                </a:solidFill>
                <a:latin typeface="Arial" panose="020B0604020202020204" pitchFamily="34" charset="0"/>
                <a:cs typeface="B Titr" panose="00000700000000000000" pitchFamily="2" charset="-78"/>
              </a:rPr>
              <a:t>(مبالغ به میلیارد ریال)</a:t>
            </a:r>
            <a:endParaRPr lang="en-US" altLang="en-US" sz="1100">
              <a:solidFill>
                <a:srgbClr val="000000"/>
              </a:solidFill>
              <a:latin typeface="Arial" panose="020B0604020202020204" pitchFamily="34" charset="0"/>
              <a:cs typeface="B Titr" panose="00000700000000000000" pitchFamily="2" charset="-78"/>
            </a:endParaRPr>
          </a:p>
        </p:txBody>
      </p:sp>
      <p:sp>
        <p:nvSpPr>
          <p:cNvPr id="6" name="Rounded Rectangle 5"/>
          <p:cNvSpPr/>
          <p:nvPr/>
        </p:nvSpPr>
        <p:spPr>
          <a:xfrm>
            <a:off x="1249363" y="6445250"/>
            <a:ext cx="2519362" cy="381000"/>
          </a:xfrm>
          <a:prstGeom prst="roundRect">
            <a:avLst/>
          </a:prstGeom>
          <a:solidFill>
            <a:schemeClr val="bg1">
              <a:lumMod val="95000"/>
            </a:schemeClr>
          </a:solidFill>
        </p:spPr>
        <p:style>
          <a:lnRef idx="1">
            <a:schemeClr val="accent5"/>
          </a:lnRef>
          <a:fillRef idx="2">
            <a:schemeClr val="accent5"/>
          </a:fillRef>
          <a:effectRef idx="1">
            <a:schemeClr val="accent5"/>
          </a:effectRef>
          <a:fontRef idx="minor">
            <a:schemeClr val="dk1"/>
          </a:fontRef>
        </p:style>
        <p:txBody>
          <a:bodyPr anchor="ctr"/>
          <a:lstStyle/>
          <a:p>
            <a:pPr algn="ctr" eaLnBrk="1" hangingPunct="1">
              <a:defRPr/>
            </a:pPr>
            <a:r>
              <a:rPr lang="fa-IR" sz="1200" dirty="0">
                <a:solidFill>
                  <a:prstClr val="black">
                    <a:lumMod val="95000"/>
                    <a:lumOff val="5000"/>
                  </a:prstClr>
                </a:solidFill>
                <a:cs typeface="B Homa" pitchFamily="2" charset="-78"/>
                <a:hlinkClick r:id="rId3" action="ppaction://hlinksldjump"/>
              </a:rPr>
              <a:t>بازگشت به صفحه فهرست مطالب</a:t>
            </a:r>
            <a:endParaRPr lang="en-US" sz="1200" dirty="0">
              <a:solidFill>
                <a:prstClr val="black">
                  <a:lumMod val="95000"/>
                  <a:lumOff val="5000"/>
                </a:prstClr>
              </a:solidFill>
              <a:cs typeface="B Homa" pitchFamily="2" charset="-78"/>
            </a:endParaRPr>
          </a:p>
        </p:txBody>
      </p:sp>
      <p:sp>
        <p:nvSpPr>
          <p:cNvPr id="2" name="Footer Placeholder 1"/>
          <p:cNvSpPr>
            <a:spLocks noGrp="1"/>
          </p:cNvSpPr>
          <p:nvPr>
            <p:ph type="ftr" sz="quarter" idx="11"/>
          </p:nvPr>
        </p:nvSpPr>
        <p:spPr/>
        <p:txBody>
          <a:bodyPr/>
          <a:lstStyle/>
          <a:p>
            <a:pPr>
              <a:defRPr/>
            </a:pPr>
            <a:r>
              <a:rPr lang="fa-IR">
                <a:solidFill>
                  <a:prstClr val="black">
                    <a:tint val="75000"/>
                  </a:prstClr>
                </a:solidFill>
              </a:rPr>
              <a:t>مرکز مدیریت بدهی‌های عمومی و روابط مالی دولت</a:t>
            </a:r>
            <a:endParaRPr lang="en-US">
              <a:solidFill>
                <a:prstClr val="black">
                  <a:tint val="75000"/>
                </a:prstClr>
              </a:solidFill>
            </a:endParaRPr>
          </a:p>
        </p:txBody>
      </p:sp>
      <p:pic>
        <p:nvPicPr>
          <p:cNvPr id="10245"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990726" y="187326"/>
            <a:ext cx="874871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246" name="Group 8"/>
          <p:cNvGrpSpPr>
            <a:grpSpLocks/>
          </p:cNvGrpSpPr>
          <p:nvPr/>
        </p:nvGrpSpPr>
        <p:grpSpPr bwMode="auto">
          <a:xfrm>
            <a:off x="1265239" y="155576"/>
            <a:ext cx="720725" cy="474663"/>
            <a:chOff x="188676" y="149066"/>
            <a:chExt cx="720000" cy="474974"/>
          </a:xfrm>
        </p:grpSpPr>
        <p:pic>
          <p:nvPicPr>
            <p:cNvPr id="10249" name="Picture 9"/>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311189" y="26553"/>
              <a:ext cx="474974" cy="7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50" name="Slide Number Placeholder 6"/>
            <p:cNvSpPr txBox="1">
              <a:spLocks/>
            </p:cNvSpPr>
            <p:nvPr/>
          </p:nvSpPr>
          <p:spPr bwMode="auto">
            <a:xfrm>
              <a:off x="329821" y="229155"/>
              <a:ext cx="397770" cy="358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rtl="1" eaLnBrk="1" hangingPunct="1">
                <a:spcBef>
                  <a:spcPct val="0"/>
                </a:spcBef>
                <a:buFontTx/>
                <a:buNone/>
              </a:pPr>
              <a:r>
                <a:rPr lang="fa-IR" altLang="en-US" sz="1200">
                  <a:solidFill>
                    <a:srgbClr val="000000"/>
                  </a:solidFill>
                  <a:latin typeface="Arial" panose="020B0604020202020204" pitchFamily="34" charset="0"/>
                </a:rPr>
                <a:t>7</a:t>
              </a:r>
              <a:endParaRPr lang="en-US" altLang="en-US" sz="1200">
                <a:solidFill>
                  <a:srgbClr val="000000"/>
                </a:solidFill>
                <a:latin typeface="Arial" panose="020B0604020202020204" pitchFamily="34" charset="0"/>
              </a:endParaRPr>
            </a:p>
          </p:txBody>
        </p:sp>
      </p:grpSp>
      <p:pic>
        <p:nvPicPr>
          <p:cNvPr id="10247" name="Picture 2"/>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290763" y="3282951"/>
            <a:ext cx="7059612" cy="231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8" name="Picture 3"/>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352801" y="1539876"/>
            <a:ext cx="3914775" cy="1363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398585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
          <p:cNvSpPr>
            <a:spLocks noChangeArrowheads="1"/>
          </p:cNvSpPr>
          <p:nvPr/>
        </p:nvSpPr>
        <p:spPr bwMode="auto">
          <a:xfrm>
            <a:off x="2889250" y="560388"/>
            <a:ext cx="64135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rtl="1" eaLnBrk="1" hangingPunct="1">
              <a:spcBef>
                <a:spcPct val="0"/>
              </a:spcBef>
              <a:buFontTx/>
              <a:buNone/>
            </a:pPr>
            <a:r>
              <a:rPr lang="fa-IR" altLang="en-US" sz="2000">
                <a:solidFill>
                  <a:srgbClr val="000000"/>
                </a:solidFill>
                <a:latin typeface="Arial" panose="020B0604020202020204" pitchFamily="34" charset="0"/>
                <a:cs typeface="B Titr" panose="00000700000000000000" pitchFamily="2" charset="-78"/>
              </a:rPr>
              <a:t>ظرفیت اوراق بهادار اسلامی در قانون بودجه سال  1402 </a:t>
            </a:r>
            <a:r>
              <a:rPr lang="fa-IR" altLang="en-US" sz="1200">
                <a:solidFill>
                  <a:srgbClr val="000000"/>
                </a:solidFill>
                <a:latin typeface="Arial" panose="020B0604020202020204" pitchFamily="34" charset="0"/>
                <a:cs typeface="B Titr" panose="00000700000000000000" pitchFamily="2" charset="-78"/>
              </a:rPr>
              <a:t>(مبالغ به میلیارد ریال)</a:t>
            </a:r>
            <a:endParaRPr lang="en-US" altLang="en-US" sz="1200">
              <a:solidFill>
                <a:srgbClr val="000000"/>
              </a:solidFill>
              <a:latin typeface="Arial" panose="020B0604020202020204" pitchFamily="34" charset="0"/>
              <a:cs typeface="B Titr" panose="00000700000000000000" pitchFamily="2" charset="-78"/>
            </a:endParaRPr>
          </a:p>
        </p:txBody>
      </p:sp>
      <p:sp>
        <p:nvSpPr>
          <p:cNvPr id="6" name="Rounded Rectangle 5"/>
          <p:cNvSpPr/>
          <p:nvPr/>
        </p:nvSpPr>
        <p:spPr>
          <a:xfrm>
            <a:off x="1249363" y="6445250"/>
            <a:ext cx="2519362" cy="381000"/>
          </a:xfrm>
          <a:prstGeom prst="roundRect">
            <a:avLst/>
          </a:prstGeom>
          <a:solidFill>
            <a:schemeClr val="bg1">
              <a:lumMod val="95000"/>
            </a:schemeClr>
          </a:solidFill>
        </p:spPr>
        <p:style>
          <a:lnRef idx="1">
            <a:schemeClr val="accent5"/>
          </a:lnRef>
          <a:fillRef idx="2">
            <a:schemeClr val="accent5"/>
          </a:fillRef>
          <a:effectRef idx="1">
            <a:schemeClr val="accent5"/>
          </a:effectRef>
          <a:fontRef idx="minor">
            <a:schemeClr val="dk1"/>
          </a:fontRef>
        </p:style>
        <p:txBody>
          <a:bodyPr anchor="ctr"/>
          <a:lstStyle/>
          <a:p>
            <a:pPr algn="ctr" eaLnBrk="1" hangingPunct="1">
              <a:defRPr/>
            </a:pPr>
            <a:r>
              <a:rPr lang="fa-IR" sz="1200" dirty="0">
                <a:solidFill>
                  <a:prstClr val="black">
                    <a:lumMod val="95000"/>
                    <a:lumOff val="5000"/>
                  </a:prstClr>
                </a:solidFill>
                <a:cs typeface="B Homa" pitchFamily="2" charset="-78"/>
                <a:hlinkClick r:id="rId3" action="ppaction://hlinksldjump"/>
              </a:rPr>
              <a:t>بازگشت به صفحه فهرست مطالب</a:t>
            </a:r>
            <a:endParaRPr lang="en-US" sz="1200" dirty="0">
              <a:solidFill>
                <a:prstClr val="black">
                  <a:lumMod val="95000"/>
                  <a:lumOff val="5000"/>
                </a:prstClr>
              </a:solidFill>
              <a:cs typeface="B Homa" pitchFamily="2" charset="-78"/>
            </a:endParaRPr>
          </a:p>
        </p:txBody>
      </p:sp>
      <p:sp>
        <p:nvSpPr>
          <p:cNvPr id="2" name="Footer Placeholder 1"/>
          <p:cNvSpPr>
            <a:spLocks noGrp="1"/>
          </p:cNvSpPr>
          <p:nvPr>
            <p:ph type="ftr" sz="quarter" idx="11"/>
          </p:nvPr>
        </p:nvSpPr>
        <p:spPr/>
        <p:txBody>
          <a:bodyPr/>
          <a:lstStyle/>
          <a:p>
            <a:pPr>
              <a:defRPr/>
            </a:pPr>
            <a:r>
              <a:rPr lang="fa-IR">
                <a:solidFill>
                  <a:prstClr val="black">
                    <a:tint val="75000"/>
                  </a:prstClr>
                </a:solidFill>
              </a:rPr>
              <a:t>مرکز مدیریت بدهی‌های عمومی و روابط مالی دولت</a:t>
            </a:r>
            <a:endParaRPr lang="en-US">
              <a:solidFill>
                <a:prstClr val="black">
                  <a:tint val="75000"/>
                </a:prstClr>
              </a:solidFill>
            </a:endParaRPr>
          </a:p>
        </p:txBody>
      </p:sp>
      <p:grpSp>
        <p:nvGrpSpPr>
          <p:cNvPr id="12293" name="Group 8"/>
          <p:cNvGrpSpPr>
            <a:grpSpLocks/>
          </p:cNvGrpSpPr>
          <p:nvPr/>
        </p:nvGrpSpPr>
        <p:grpSpPr bwMode="auto">
          <a:xfrm>
            <a:off x="1265239" y="155576"/>
            <a:ext cx="720725" cy="474663"/>
            <a:chOff x="188676" y="149066"/>
            <a:chExt cx="720000" cy="474974"/>
          </a:xfrm>
        </p:grpSpPr>
        <p:pic>
          <p:nvPicPr>
            <p:cNvPr id="12326" name="Picture 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311189" y="26553"/>
              <a:ext cx="474974" cy="7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27" name="Slide Number Placeholder 6"/>
            <p:cNvSpPr txBox="1">
              <a:spLocks/>
            </p:cNvSpPr>
            <p:nvPr/>
          </p:nvSpPr>
          <p:spPr bwMode="auto">
            <a:xfrm>
              <a:off x="333664" y="233474"/>
              <a:ext cx="430022" cy="332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rtl="1" eaLnBrk="1" hangingPunct="1">
                <a:spcBef>
                  <a:spcPct val="0"/>
                </a:spcBef>
                <a:buFontTx/>
                <a:buNone/>
              </a:pPr>
              <a:r>
                <a:rPr lang="fa-IR" altLang="en-US" sz="1200">
                  <a:solidFill>
                    <a:srgbClr val="000000"/>
                  </a:solidFill>
                  <a:latin typeface="Arial" panose="020B0604020202020204" pitchFamily="34" charset="0"/>
                </a:rPr>
                <a:t>5</a:t>
              </a:r>
              <a:endParaRPr lang="en-US" altLang="en-US" sz="1200">
                <a:solidFill>
                  <a:srgbClr val="000000"/>
                </a:solidFill>
                <a:latin typeface="Arial" panose="020B0604020202020204" pitchFamily="34" charset="0"/>
              </a:endParaRPr>
            </a:p>
          </p:txBody>
        </p:sp>
      </p:grpSp>
      <p:pic>
        <p:nvPicPr>
          <p:cNvPr id="12294" name="Picture 9"/>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990726" y="187326"/>
            <a:ext cx="874871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5" name="Rectangle 2"/>
          <p:cNvSpPr>
            <a:spLocks noChangeArrowheads="1"/>
          </p:cNvSpPr>
          <p:nvPr/>
        </p:nvSpPr>
        <p:spPr bwMode="auto">
          <a:xfrm>
            <a:off x="2286000" y="1077913"/>
            <a:ext cx="75057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rtl="1">
              <a:spcBef>
                <a:spcPct val="0"/>
              </a:spcBef>
              <a:buFontTx/>
              <a:buNone/>
            </a:pPr>
            <a:r>
              <a:rPr lang="fa-IR" altLang="en-US" sz="1800">
                <a:ea typeface="Calibri" panose="020F0502020204030204" pitchFamily="34" charset="0"/>
                <a:cs typeface="B Titr" panose="00000700000000000000" pitchFamily="2" charset="-78"/>
              </a:rPr>
              <a:t>مجموع اوراق قابل انتشار ریالی (توسط دولت و سایر بخش ها) در سال 1402 بر مبنای احکام ماده واحده قانون بودجه سال جاری </a:t>
            </a:r>
            <a:endParaRPr lang="en-US" altLang="en-US" sz="1800">
              <a:latin typeface="Arial" panose="020B0604020202020204" pitchFamily="34" charset="0"/>
              <a:ea typeface="Calibri" panose="020F0502020204030204" pitchFamily="34" charset="0"/>
            </a:endParaRPr>
          </a:p>
        </p:txBody>
      </p:sp>
      <p:graphicFrame>
        <p:nvGraphicFramePr>
          <p:cNvPr id="3" name="Table 2"/>
          <p:cNvGraphicFramePr>
            <a:graphicFrameLocks noGrp="1"/>
          </p:cNvGraphicFramePr>
          <p:nvPr/>
        </p:nvGraphicFramePr>
        <p:xfrm>
          <a:off x="1714500" y="1935164"/>
          <a:ext cx="7912100" cy="3017837"/>
        </p:xfrm>
        <a:graphic>
          <a:graphicData uri="http://schemas.openxmlformats.org/drawingml/2006/table">
            <a:tbl>
              <a:tblPr rtl="1" firstRow="1" firstCol="1" bandRow="1"/>
              <a:tblGrid>
                <a:gridCol w="1574827">
                  <a:extLst>
                    <a:ext uri="{9D8B030D-6E8A-4147-A177-3AD203B41FA5}">
                      <a16:colId xmlns:a16="http://schemas.microsoft.com/office/drawing/2014/main" val="2535410009"/>
                    </a:ext>
                  </a:extLst>
                </a:gridCol>
                <a:gridCol w="3290128">
                  <a:extLst>
                    <a:ext uri="{9D8B030D-6E8A-4147-A177-3AD203B41FA5}">
                      <a16:colId xmlns:a16="http://schemas.microsoft.com/office/drawing/2014/main" val="2476426627"/>
                    </a:ext>
                  </a:extLst>
                </a:gridCol>
                <a:gridCol w="1157202">
                  <a:extLst>
                    <a:ext uri="{9D8B030D-6E8A-4147-A177-3AD203B41FA5}">
                      <a16:colId xmlns:a16="http://schemas.microsoft.com/office/drawing/2014/main" val="26585603"/>
                    </a:ext>
                  </a:extLst>
                </a:gridCol>
                <a:gridCol w="853474">
                  <a:extLst>
                    <a:ext uri="{9D8B030D-6E8A-4147-A177-3AD203B41FA5}">
                      <a16:colId xmlns:a16="http://schemas.microsoft.com/office/drawing/2014/main" val="939159774"/>
                    </a:ext>
                  </a:extLst>
                </a:gridCol>
                <a:gridCol w="1036469">
                  <a:extLst>
                    <a:ext uri="{9D8B030D-6E8A-4147-A177-3AD203B41FA5}">
                      <a16:colId xmlns:a16="http://schemas.microsoft.com/office/drawing/2014/main" val="1029653021"/>
                    </a:ext>
                  </a:extLst>
                </a:gridCol>
              </a:tblGrid>
              <a:tr h="507896">
                <a:tc>
                  <a:txBody>
                    <a:bodyPr/>
                    <a:lstStyle/>
                    <a:p>
                      <a:pPr marL="0" marR="0" algn="ctr" rtl="1">
                        <a:spcBef>
                          <a:spcPts val="0"/>
                        </a:spcBef>
                        <a:spcAft>
                          <a:spcPts val="0"/>
                        </a:spcAft>
                      </a:pPr>
                      <a:r>
                        <a:rPr lang="fa-IR" sz="1100" b="1" dirty="0">
                          <a:effectLst/>
                          <a:latin typeface="Arial" panose="020B0604020202020204" pitchFamily="34" charset="0"/>
                          <a:ea typeface="Calibri" panose="020F0502020204030204" pitchFamily="34" charset="0"/>
                          <a:cs typeface="B Titr" panose="00000700000000000000" pitchFamily="2" charset="-78"/>
                        </a:rPr>
                        <a:t>شرح</a:t>
                      </a:r>
                      <a:endParaRPr lang="en-US" sz="1200" b="1" dirty="0">
                        <a:effectLst/>
                        <a:latin typeface="Arial" panose="020B0604020202020204" pitchFamily="34" charset="0"/>
                        <a:ea typeface="Calibri" panose="020F0502020204030204" pitchFamily="34" charset="0"/>
                        <a:cs typeface="B Nazanin" panose="00000400000000000000" pitchFamily="2" charset="-78"/>
                      </a:endParaRPr>
                    </a:p>
                  </a:txBody>
                  <a:tcPr marL="68592" marR="685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CC73"/>
                    </a:solidFill>
                  </a:tcPr>
                </a:tc>
                <a:tc>
                  <a:txBody>
                    <a:bodyPr/>
                    <a:lstStyle/>
                    <a:p>
                      <a:pPr marL="0" marR="0" algn="ctr" rtl="1">
                        <a:spcBef>
                          <a:spcPts val="0"/>
                        </a:spcBef>
                        <a:spcAft>
                          <a:spcPts val="0"/>
                        </a:spcAft>
                      </a:pPr>
                      <a:r>
                        <a:rPr lang="fa-IR" sz="1100" b="1" dirty="0">
                          <a:effectLst/>
                          <a:latin typeface="Arial" panose="020B0604020202020204" pitchFamily="34" charset="0"/>
                          <a:ea typeface="Calibri" panose="020F0502020204030204" pitchFamily="34" charset="0"/>
                          <a:cs typeface="B Titr" panose="00000700000000000000" pitchFamily="2" charset="-78"/>
                        </a:rPr>
                        <a:t>موضوع</a:t>
                      </a:r>
                      <a:endParaRPr lang="en-US" sz="1200" b="1" dirty="0">
                        <a:effectLst/>
                        <a:latin typeface="Arial" panose="020B0604020202020204" pitchFamily="34" charset="0"/>
                        <a:ea typeface="Calibri" panose="020F0502020204030204" pitchFamily="34" charset="0"/>
                        <a:cs typeface="B Nazanin" panose="00000400000000000000" pitchFamily="2" charset="-78"/>
                      </a:endParaRPr>
                    </a:p>
                  </a:txBody>
                  <a:tcPr marL="68592" marR="685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CC73"/>
                    </a:solidFill>
                  </a:tcPr>
                </a:tc>
                <a:tc>
                  <a:txBody>
                    <a:bodyPr/>
                    <a:lstStyle/>
                    <a:p>
                      <a:pPr marL="0" marR="0" algn="ctr" rtl="1">
                        <a:spcBef>
                          <a:spcPts val="0"/>
                        </a:spcBef>
                        <a:spcAft>
                          <a:spcPts val="0"/>
                        </a:spcAft>
                      </a:pPr>
                      <a:r>
                        <a:rPr lang="fa-IR" sz="1100" b="1" dirty="0">
                          <a:effectLst/>
                          <a:latin typeface="Arial" panose="020B0604020202020204" pitchFamily="34" charset="0"/>
                          <a:ea typeface="Calibri" panose="020F0502020204030204" pitchFamily="34" charset="0"/>
                          <a:cs typeface="B Titr" panose="00000700000000000000" pitchFamily="2" charset="-78"/>
                        </a:rPr>
                        <a:t>نوع</a:t>
                      </a:r>
                      <a:endParaRPr lang="en-US" sz="1200" b="1" dirty="0">
                        <a:effectLst/>
                        <a:latin typeface="Arial" panose="020B0604020202020204" pitchFamily="34" charset="0"/>
                        <a:ea typeface="Calibri" panose="020F0502020204030204" pitchFamily="34" charset="0"/>
                        <a:cs typeface="B Nazanin" panose="00000400000000000000" pitchFamily="2" charset="-78"/>
                      </a:endParaRPr>
                    </a:p>
                  </a:txBody>
                  <a:tcPr marL="68592" marR="685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CC73"/>
                    </a:solidFill>
                  </a:tcPr>
                </a:tc>
                <a:tc>
                  <a:txBody>
                    <a:bodyPr/>
                    <a:lstStyle/>
                    <a:p>
                      <a:pPr marL="0" marR="0" algn="ctr" rtl="1">
                        <a:spcBef>
                          <a:spcPts val="0"/>
                        </a:spcBef>
                        <a:spcAft>
                          <a:spcPts val="0"/>
                        </a:spcAft>
                      </a:pPr>
                      <a:r>
                        <a:rPr lang="fa-IR" sz="1100" b="1" dirty="0">
                          <a:effectLst/>
                          <a:latin typeface="Arial" panose="020B0604020202020204" pitchFamily="34" charset="0"/>
                          <a:ea typeface="Calibri" panose="020F0502020204030204" pitchFamily="34" charset="0"/>
                          <a:cs typeface="B Titr" panose="00000700000000000000" pitchFamily="2" charset="-78"/>
                        </a:rPr>
                        <a:t>مبلغ انتشار</a:t>
                      </a:r>
                      <a:endParaRPr lang="en-US" sz="1200" b="1" dirty="0">
                        <a:effectLst/>
                        <a:latin typeface="Arial" panose="020B0604020202020204" pitchFamily="34" charset="0"/>
                        <a:ea typeface="Calibri" panose="020F0502020204030204" pitchFamily="34" charset="0"/>
                        <a:cs typeface="B Nazanin" panose="00000400000000000000" pitchFamily="2" charset="-78"/>
                      </a:endParaRPr>
                    </a:p>
                  </a:txBody>
                  <a:tcPr marL="68592" marR="685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CC73"/>
                    </a:solidFill>
                  </a:tcPr>
                </a:tc>
                <a:tc>
                  <a:txBody>
                    <a:bodyPr/>
                    <a:lstStyle/>
                    <a:p>
                      <a:pPr marL="0" marR="0" algn="ctr" rtl="1">
                        <a:spcBef>
                          <a:spcPts val="0"/>
                        </a:spcBef>
                        <a:spcAft>
                          <a:spcPts val="0"/>
                        </a:spcAft>
                      </a:pPr>
                      <a:r>
                        <a:rPr lang="fa-IR" sz="1100" b="1" dirty="0">
                          <a:effectLst/>
                          <a:latin typeface="Arial" panose="020B0604020202020204" pitchFamily="34" charset="0"/>
                          <a:ea typeface="Calibri" panose="020F0502020204030204" pitchFamily="34" charset="0"/>
                          <a:cs typeface="B Titr" panose="00000700000000000000" pitchFamily="2" charset="-78"/>
                        </a:rPr>
                        <a:t>تضمین دولت</a:t>
                      </a:r>
                      <a:endParaRPr lang="en-US" sz="1200" b="1" dirty="0">
                        <a:effectLst/>
                        <a:latin typeface="Arial" panose="020B0604020202020204" pitchFamily="34" charset="0"/>
                        <a:ea typeface="Calibri" panose="020F0502020204030204" pitchFamily="34" charset="0"/>
                        <a:cs typeface="B Nazanin" panose="00000400000000000000" pitchFamily="2" charset="-78"/>
                      </a:endParaRPr>
                    </a:p>
                  </a:txBody>
                  <a:tcPr marL="68592" marR="685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CC73"/>
                    </a:solidFill>
                  </a:tcPr>
                </a:tc>
                <a:extLst>
                  <a:ext uri="{0D108BD9-81ED-4DB2-BD59-A6C34878D82A}">
                    <a16:rowId xmlns:a16="http://schemas.microsoft.com/office/drawing/2014/main" val="3083714036"/>
                  </a:ext>
                </a:extLst>
              </a:tr>
              <a:tr h="928983">
                <a:tc rowSpan="2">
                  <a:txBody>
                    <a:bodyPr/>
                    <a:lstStyle/>
                    <a:p>
                      <a:pPr marL="0" marR="0" algn="ctr" rtl="1">
                        <a:lnSpc>
                          <a:spcPct val="107000"/>
                        </a:lnSpc>
                        <a:spcBef>
                          <a:spcPts val="0"/>
                        </a:spcBef>
                        <a:spcAft>
                          <a:spcPts val="0"/>
                        </a:spcAft>
                      </a:pPr>
                      <a:r>
                        <a:rPr lang="fa-IR" sz="1200" b="1" kern="1200" dirty="0">
                          <a:solidFill>
                            <a:srgbClr val="000000"/>
                          </a:solidFill>
                          <a:effectLst/>
                          <a:latin typeface="B Nazanin" panose="00000400000000000000" pitchFamily="2" charset="-78"/>
                          <a:ea typeface="Times New Roman" panose="02020603050405020304" pitchFamily="18" charset="0"/>
                          <a:cs typeface="B Nazanin" panose="00000400000000000000" pitchFamily="2" charset="-78"/>
                        </a:rPr>
                        <a:t>بند (ج) تبصره16</a:t>
                      </a:r>
                      <a:endParaRPr lang="en-US" sz="1400" b="1" dirty="0">
                        <a:effectLst/>
                        <a:latin typeface="Calibri" panose="020F0502020204030204" pitchFamily="34" charset="0"/>
                        <a:ea typeface="Calibri" panose="020F0502020204030204" pitchFamily="34" charset="0"/>
                        <a:cs typeface="B Nazanin" panose="00000400000000000000" pitchFamily="2" charset="-78"/>
                      </a:endParaRPr>
                    </a:p>
                  </a:txBody>
                  <a:tcPr marL="68592" marR="685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rowSpan="2">
                  <a:txBody>
                    <a:bodyPr/>
                    <a:lstStyle/>
                    <a:p>
                      <a:pPr marL="0" marR="0" algn="ctr" rtl="1">
                        <a:lnSpc>
                          <a:spcPct val="107000"/>
                        </a:lnSpc>
                        <a:spcBef>
                          <a:spcPts val="0"/>
                        </a:spcBef>
                        <a:spcAft>
                          <a:spcPts val="0"/>
                        </a:spcAft>
                      </a:pPr>
                      <a:r>
                        <a:rPr lang="fa-IR" sz="1200" b="1" kern="1200" dirty="0">
                          <a:solidFill>
                            <a:srgbClr val="000000"/>
                          </a:solidFill>
                          <a:effectLst/>
                          <a:latin typeface="B Nazanin" panose="00000400000000000000" pitchFamily="2" charset="-78"/>
                          <a:ea typeface="Times New Roman" panose="02020603050405020304" pitchFamily="18" charset="0"/>
                          <a:cs typeface="B Nazanin" panose="00000400000000000000" pitchFamily="2" charset="-78"/>
                        </a:rPr>
                        <a:t>انتشار اوراق مالی توسط بانک های دولتی با سررسید تا پنج سال با ضمانت اصل و سود توسط دولت، منابع حاصل از انتشار بعنوان افزایش سرمایه دولت در بانک های ناشر محسوب می شود.</a:t>
                      </a:r>
                      <a:endParaRPr lang="en-US" sz="1400" b="1" dirty="0">
                        <a:effectLst/>
                        <a:latin typeface="Calibri" panose="020F0502020204030204" pitchFamily="34" charset="0"/>
                        <a:ea typeface="Calibri" panose="020F0502020204030204" pitchFamily="34" charset="0"/>
                        <a:cs typeface="B Nazanin" panose="00000400000000000000" pitchFamily="2" charset="-78"/>
                      </a:endParaRPr>
                    </a:p>
                  </a:txBody>
                  <a:tcPr marL="68592" marR="685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rowSpan="3">
                  <a:txBody>
                    <a:bodyPr/>
                    <a:lstStyle/>
                    <a:p>
                      <a:pPr marL="0" marR="0" algn="ctr" rtl="1" fontAlgn="ctr">
                        <a:lnSpc>
                          <a:spcPct val="107000"/>
                        </a:lnSpc>
                        <a:spcBef>
                          <a:spcPts val="0"/>
                        </a:spcBef>
                        <a:spcAft>
                          <a:spcPts val="0"/>
                        </a:spcAft>
                      </a:pPr>
                      <a:r>
                        <a:rPr lang="fa-IR" sz="1200" b="1" kern="1200" dirty="0">
                          <a:solidFill>
                            <a:srgbClr val="000000"/>
                          </a:solidFill>
                          <a:effectLst/>
                          <a:latin typeface="B Nazanin" panose="00000400000000000000" pitchFamily="2" charset="-78"/>
                          <a:ea typeface="Times New Roman" panose="02020603050405020304" pitchFamily="18" charset="0"/>
                          <a:cs typeface="B Nazanin" panose="00000400000000000000" pitchFamily="2" charset="-78"/>
                        </a:rPr>
                        <a:t>اوراق مالی اسلامی</a:t>
                      </a:r>
                      <a:endParaRPr lang="en-US" sz="1400" b="1" dirty="0">
                        <a:effectLst/>
                        <a:latin typeface="Calibri" panose="020F0502020204030204" pitchFamily="34" charset="0"/>
                        <a:ea typeface="Calibri" panose="020F0502020204030204" pitchFamily="34" charset="0"/>
                        <a:cs typeface="B Nazanin" panose="00000400000000000000" pitchFamily="2" charset="-78"/>
                      </a:endParaRPr>
                    </a:p>
                  </a:txBody>
                  <a:tcPr marL="68592" marR="685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marL="0" marR="0" algn="ctr" rtl="1">
                        <a:lnSpc>
                          <a:spcPct val="107000"/>
                        </a:lnSpc>
                        <a:spcBef>
                          <a:spcPts val="0"/>
                        </a:spcBef>
                        <a:spcAft>
                          <a:spcPts val="0"/>
                        </a:spcAft>
                      </a:pPr>
                      <a:r>
                        <a:rPr lang="fa-IR" sz="1200" b="1" kern="1200">
                          <a:solidFill>
                            <a:srgbClr val="000000"/>
                          </a:solidFill>
                          <a:effectLst/>
                          <a:latin typeface="B Nazanin" panose="00000400000000000000" pitchFamily="2" charset="-78"/>
                          <a:ea typeface="Times New Roman" panose="02020603050405020304" pitchFamily="18" charset="0"/>
                          <a:cs typeface="B Nazanin" panose="00000400000000000000" pitchFamily="2" charset="-78"/>
                        </a:rPr>
                        <a:t>500.000</a:t>
                      </a:r>
                      <a:endParaRPr lang="en-US" sz="1400" b="1">
                        <a:effectLst/>
                        <a:latin typeface="Calibri" panose="020F0502020204030204" pitchFamily="34" charset="0"/>
                        <a:ea typeface="Calibri" panose="020F0502020204030204" pitchFamily="34" charset="0"/>
                        <a:cs typeface="B Nazanin" panose="00000400000000000000" pitchFamily="2" charset="-78"/>
                      </a:endParaRPr>
                    </a:p>
                  </a:txBody>
                  <a:tcPr marL="68592" marR="685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marL="0" marR="0" algn="ctr" rtl="1">
                        <a:lnSpc>
                          <a:spcPct val="107000"/>
                        </a:lnSpc>
                        <a:spcBef>
                          <a:spcPts val="0"/>
                        </a:spcBef>
                        <a:spcAft>
                          <a:spcPts val="0"/>
                        </a:spcAft>
                      </a:pPr>
                      <a:r>
                        <a:rPr lang="fa-IR" sz="1200" b="1" kern="1200">
                          <a:solidFill>
                            <a:srgbClr val="000000"/>
                          </a:solidFill>
                          <a:effectLst/>
                          <a:latin typeface="B Nazanin" panose="00000400000000000000" pitchFamily="2" charset="-78"/>
                          <a:ea typeface="Times New Roman" panose="02020603050405020304" pitchFamily="18" charset="0"/>
                          <a:cs typeface="B Nazanin" panose="00000400000000000000" pitchFamily="2" charset="-78"/>
                        </a:rPr>
                        <a:t>500.000</a:t>
                      </a:r>
                      <a:endParaRPr lang="en-US" sz="1400" b="1">
                        <a:effectLst/>
                        <a:latin typeface="Calibri" panose="020F0502020204030204" pitchFamily="34" charset="0"/>
                        <a:ea typeface="Calibri" panose="020F0502020204030204" pitchFamily="34" charset="0"/>
                        <a:cs typeface="B Nazanin" panose="00000400000000000000" pitchFamily="2" charset="-78"/>
                      </a:endParaRPr>
                    </a:p>
                  </a:txBody>
                  <a:tcPr marL="68592" marR="685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extLst>
                  <a:ext uri="{0D108BD9-81ED-4DB2-BD59-A6C34878D82A}">
                    <a16:rowId xmlns:a16="http://schemas.microsoft.com/office/drawing/2014/main" val="1485873370"/>
                  </a:ext>
                </a:extLst>
              </a:tr>
              <a:tr h="133159">
                <a:tc vMerge="1">
                  <a:txBody>
                    <a:bodyPr/>
                    <a:lstStyle/>
                    <a:p>
                      <a:pPr marL="0" marR="0" algn="r" rtl="1">
                        <a:lnSpc>
                          <a:spcPct val="107000"/>
                        </a:lnSpc>
                        <a:spcBef>
                          <a:spcPts val="0"/>
                        </a:spcBef>
                        <a:spcAft>
                          <a:spcPts val="0"/>
                        </a:spcAft>
                      </a:pPr>
                      <a:endParaRPr lang="en-US" sz="1400" b="1">
                        <a:effectLst/>
                        <a:latin typeface="Calibri" panose="020F0502020204030204" pitchFamily="34" charset="0"/>
                        <a:ea typeface="Calibri" panose="020F0502020204030204" pitchFamily="34" charset="0"/>
                        <a:cs typeface="B Nazanin" panose="00000400000000000000" pitchFamily="2" charset="-78"/>
                      </a:endParaRPr>
                    </a:p>
                  </a:txBody>
                  <a:tcPr marL="68592" marR="685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vMerge="1">
                  <a:txBody>
                    <a:bodyPr/>
                    <a:lstStyle/>
                    <a:p>
                      <a:pPr marL="0" marR="0" algn="r" rtl="1">
                        <a:lnSpc>
                          <a:spcPct val="107000"/>
                        </a:lnSpc>
                        <a:spcBef>
                          <a:spcPts val="0"/>
                        </a:spcBef>
                        <a:spcAft>
                          <a:spcPts val="0"/>
                        </a:spcAft>
                      </a:pPr>
                      <a:endParaRPr lang="en-US" sz="1400" b="1" dirty="0">
                        <a:effectLst/>
                        <a:latin typeface="Calibri" panose="020F0502020204030204" pitchFamily="34" charset="0"/>
                        <a:ea typeface="Calibri" panose="020F0502020204030204" pitchFamily="34" charset="0"/>
                        <a:cs typeface="B Nazanin" panose="00000400000000000000" pitchFamily="2" charset="-78"/>
                      </a:endParaRPr>
                    </a:p>
                  </a:txBody>
                  <a:tcPr marL="68592" marR="685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vMerge="1">
                  <a:txBody>
                    <a:bodyPr/>
                    <a:lstStyle/>
                    <a:p>
                      <a:endParaRPr lang="en-US"/>
                    </a:p>
                  </a:txBody>
                  <a:tcPr/>
                </a:tc>
                <a:tc rowSpan="2">
                  <a:txBody>
                    <a:bodyPr/>
                    <a:lstStyle/>
                    <a:p>
                      <a:pPr marL="0" marR="0" algn="ctr" rtl="1">
                        <a:lnSpc>
                          <a:spcPct val="107000"/>
                        </a:lnSpc>
                        <a:spcBef>
                          <a:spcPts val="0"/>
                        </a:spcBef>
                        <a:spcAft>
                          <a:spcPts val="0"/>
                        </a:spcAft>
                      </a:pPr>
                      <a:r>
                        <a:rPr lang="fa-IR" sz="1200" b="1" kern="1200" dirty="0">
                          <a:solidFill>
                            <a:srgbClr val="000000"/>
                          </a:solidFill>
                          <a:effectLst/>
                          <a:latin typeface="B Nazanin" panose="00000400000000000000" pitchFamily="2" charset="-78"/>
                          <a:ea typeface="Times New Roman" panose="02020603050405020304" pitchFamily="18" charset="0"/>
                          <a:cs typeface="B Nazanin" panose="00000400000000000000" pitchFamily="2" charset="-78"/>
                        </a:rPr>
                        <a:t>700.000</a:t>
                      </a:r>
                      <a:endParaRPr lang="en-US" sz="1400" b="1" dirty="0">
                        <a:effectLst/>
                        <a:latin typeface="Calibri" panose="020F0502020204030204" pitchFamily="34" charset="0"/>
                        <a:ea typeface="Calibri" panose="020F0502020204030204" pitchFamily="34" charset="0"/>
                        <a:cs typeface="B Nazanin" panose="00000400000000000000" pitchFamily="2" charset="-78"/>
                      </a:endParaRPr>
                    </a:p>
                  </a:txBody>
                  <a:tcPr marL="68592" marR="685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rowSpan="2">
                  <a:txBody>
                    <a:bodyPr/>
                    <a:lstStyle/>
                    <a:p>
                      <a:pPr marL="0" marR="0" algn="ctr" rtl="1">
                        <a:lnSpc>
                          <a:spcPct val="107000"/>
                        </a:lnSpc>
                        <a:spcBef>
                          <a:spcPts val="0"/>
                        </a:spcBef>
                        <a:spcAft>
                          <a:spcPts val="0"/>
                        </a:spcAft>
                      </a:pPr>
                      <a:r>
                        <a:rPr lang="fa-IR" sz="1200" b="1" kern="1200" dirty="0">
                          <a:solidFill>
                            <a:srgbClr val="000000"/>
                          </a:solidFill>
                          <a:effectLst/>
                          <a:latin typeface="B Nazanin" panose="00000400000000000000" pitchFamily="2" charset="-78"/>
                          <a:ea typeface="Times New Roman" panose="02020603050405020304" pitchFamily="18" charset="0"/>
                          <a:cs typeface="B Nazanin" panose="00000400000000000000" pitchFamily="2" charset="-78"/>
                        </a:rPr>
                        <a:t>700.000</a:t>
                      </a:r>
                      <a:endParaRPr lang="en-US" sz="1200" b="1" kern="1200" dirty="0">
                        <a:solidFill>
                          <a:srgbClr val="000000"/>
                        </a:solidFill>
                        <a:effectLst/>
                        <a:latin typeface="B Nazanin" panose="00000400000000000000" pitchFamily="2" charset="-78"/>
                        <a:ea typeface="Times New Roman" panose="02020603050405020304" pitchFamily="18" charset="0"/>
                        <a:cs typeface="B Nazanin" panose="00000400000000000000" pitchFamily="2" charset="-78"/>
                      </a:endParaRPr>
                    </a:p>
                  </a:txBody>
                  <a:tcPr marL="68592" marR="685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extLst>
                  <a:ext uri="{0D108BD9-81ED-4DB2-BD59-A6C34878D82A}">
                    <a16:rowId xmlns:a16="http://schemas.microsoft.com/office/drawing/2014/main" val="2326832291"/>
                  </a:ext>
                </a:extLst>
              </a:tr>
              <a:tr h="1028069">
                <a:tc>
                  <a:txBody>
                    <a:bodyPr/>
                    <a:lstStyle/>
                    <a:p>
                      <a:pPr marL="0" marR="0" algn="ctr" rtl="1">
                        <a:lnSpc>
                          <a:spcPct val="107000"/>
                        </a:lnSpc>
                        <a:spcBef>
                          <a:spcPts val="0"/>
                        </a:spcBef>
                        <a:spcAft>
                          <a:spcPts val="0"/>
                        </a:spcAft>
                      </a:pPr>
                      <a:r>
                        <a:rPr lang="fa-IR" sz="1200" b="1" kern="1200" dirty="0">
                          <a:solidFill>
                            <a:srgbClr val="000000"/>
                          </a:solidFill>
                          <a:effectLst/>
                          <a:latin typeface="B Nazanin" panose="00000400000000000000" pitchFamily="2" charset="-78"/>
                          <a:ea typeface="Times New Roman" panose="02020603050405020304" pitchFamily="18" charset="0"/>
                          <a:cs typeface="B Nazanin" panose="00000400000000000000" pitchFamily="2" charset="-78"/>
                        </a:rPr>
                        <a:t>بند (د) تبصره19</a:t>
                      </a:r>
                      <a:endParaRPr lang="en-US" sz="1400" b="1" dirty="0">
                        <a:effectLst/>
                        <a:latin typeface="Calibri" panose="020F0502020204030204" pitchFamily="34" charset="0"/>
                        <a:ea typeface="Calibri" panose="020F0502020204030204" pitchFamily="34" charset="0"/>
                        <a:cs typeface="B Nazanin" panose="00000400000000000000" pitchFamily="2" charset="-78"/>
                      </a:endParaRPr>
                    </a:p>
                  </a:txBody>
                  <a:tcPr marL="68592" marR="685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marL="0" marR="0" algn="ctr" rtl="1">
                        <a:lnSpc>
                          <a:spcPct val="107000"/>
                        </a:lnSpc>
                        <a:spcBef>
                          <a:spcPts val="0"/>
                        </a:spcBef>
                        <a:spcAft>
                          <a:spcPts val="0"/>
                        </a:spcAft>
                      </a:pPr>
                      <a:r>
                        <a:rPr lang="fa-IR" sz="1200" b="1" kern="1200" dirty="0">
                          <a:solidFill>
                            <a:srgbClr val="000000"/>
                          </a:solidFill>
                          <a:effectLst/>
                          <a:latin typeface="B Nazanin" panose="00000400000000000000" pitchFamily="2" charset="-78"/>
                          <a:ea typeface="Times New Roman" panose="02020603050405020304" pitchFamily="18" charset="0"/>
                          <a:cs typeface="B Nazanin" panose="00000400000000000000" pitchFamily="2" charset="-78"/>
                        </a:rPr>
                        <a:t>تادیه بدهی قطعی حسابرسی شده دولت به سازمان تامین اجتماعی از طریق روش های تهاتر، واگذاری سهام، واگذاری نفت خام و میعانات گازی و یا تضمین اصل و سود اوراق مالی اسلامی منتشر شده توسط سازمان مذکور با سررسید تا پنج سال</a:t>
                      </a:r>
                      <a:endParaRPr lang="en-US" sz="1400" b="1" dirty="0">
                        <a:effectLst/>
                        <a:latin typeface="Calibri" panose="020F0502020204030204" pitchFamily="34" charset="0"/>
                        <a:ea typeface="Calibri" panose="020F0502020204030204" pitchFamily="34" charset="0"/>
                        <a:cs typeface="B Nazanin" panose="00000400000000000000" pitchFamily="2" charset="-78"/>
                      </a:endParaRPr>
                    </a:p>
                  </a:txBody>
                  <a:tcPr marL="68592" marR="685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2711123640"/>
                  </a:ext>
                </a:extLst>
              </a:tr>
              <a:tr h="419730">
                <a:tc gridSpan="3">
                  <a:txBody>
                    <a:bodyPr/>
                    <a:lstStyle/>
                    <a:p>
                      <a:pPr marL="0" marR="0" algn="ctr" rtl="1">
                        <a:lnSpc>
                          <a:spcPct val="107000"/>
                        </a:lnSpc>
                        <a:spcBef>
                          <a:spcPts val="0"/>
                        </a:spcBef>
                        <a:spcAft>
                          <a:spcPts val="0"/>
                        </a:spcAft>
                      </a:pPr>
                      <a:r>
                        <a:rPr lang="fa-IR" sz="1100" b="1" kern="1200" dirty="0">
                          <a:solidFill>
                            <a:srgbClr val="000000"/>
                          </a:solidFill>
                          <a:effectLst/>
                          <a:latin typeface="B Zar" panose="00000400000000000000" pitchFamily="2" charset="-78"/>
                          <a:ea typeface="Times New Roman" panose="02020603050405020304" pitchFamily="18" charset="0"/>
                          <a:cs typeface="B Titr" panose="00000700000000000000" pitchFamily="2" charset="-78"/>
                        </a:rPr>
                        <a:t>جمع</a:t>
                      </a:r>
                      <a:endParaRPr lang="en-US" sz="1400" b="1" dirty="0">
                        <a:effectLst/>
                        <a:latin typeface="Calibri" panose="020F0502020204030204" pitchFamily="34" charset="0"/>
                        <a:ea typeface="Calibri" panose="020F0502020204030204" pitchFamily="34" charset="0"/>
                        <a:cs typeface="B Nazanin" panose="00000400000000000000" pitchFamily="2" charset="-78"/>
                      </a:endParaRPr>
                    </a:p>
                  </a:txBody>
                  <a:tcPr marL="68592" marR="685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tc hMerge="1">
                  <a:txBody>
                    <a:bodyPr/>
                    <a:lstStyle/>
                    <a:p>
                      <a:endParaRPr lang="en-US"/>
                    </a:p>
                  </a:txBody>
                  <a:tcPr/>
                </a:tc>
                <a:tc hMerge="1">
                  <a:txBody>
                    <a:bodyPr/>
                    <a:lstStyle/>
                    <a:p>
                      <a:endParaRPr lang="en-US"/>
                    </a:p>
                  </a:txBody>
                  <a:tcPr/>
                </a:tc>
                <a:tc>
                  <a:txBody>
                    <a:bodyPr/>
                    <a:lstStyle/>
                    <a:p>
                      <a:pPr marL="0" marR="0" algn="ctr" rtl="1">
                        <a:lnSpc>
                          <a:spcPct val="107000"/>
                        </a:lnSpc>
                        <a:spcBef>
                          <a:spcPts val="0"/>
                        </a:spcBef>
                        <a:spcAft>
                          <a:spcPts val="0"/>
                        </a:spcAft>
                      </a:pPr>
                      <a:r>
                        <a:rPr lang="fa-IR" sz="1100" b="1" kern="1200" dirty="0">
                          <a:solidFill>
                            <a:srgbClr val="000000"/>
                          </a:solidFill>
                          <a:effectLst/>
                          <a:latin typeface="B Zar" panose="00000400000000000000" pitchFamily="2" charset="-78"/>
                          <a:ea typeface="Times New Roman" panose="02020603050405020304" pitchFamily="18" charset="0"/>
                          <a:cs typeface="B Titr" panose="00000700000000000000" pitchFamily="2" charset="-78"/>
                        </a:rPr>
                        <a:t>1.200.000</a:t>
                      </a:r>
                      <a:endParaRPr lang="en-US" sz="1400" b="1" dirty="0">
                        <a:effectLst/>
                        <a:latin typeface="Calibri" panose="020F0502020204030204" pitchFamily="34" charset="0"/>
                        <a:ea typeface="Calibri" panose="020F0502020204030204" pitchFamily="34" charset="0"/>
                        <a:cs typeface="B Nazanin" panose="00000400000000000000" pitchFamily="2" charset="-78"/>
                      </a:endParaRPr>
                    </a:p>
                  </a:txBody>
                  <a:tcPr marL="68592" marR="685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tc>
                  <a:txBody>
                    <a:bodyPr/>
                    <a:lstStyle/>
                    <a:p>
                      <a:pPr marL="0" marR="0" algn="ctr" rtl="1">
                        <a:lnSpc>
                          <a:spcPct val="107000"/>
                        </a:lnSpc>
                        <a:spcBef>
                          <a:spcPts val="0"/>
                        </a:spcBef>
                        <a:spcAft>
                          <a:spcPts val="0"/>
                        </a:spcAft>
                      </a:pPr>
                      <a:r>
                        <a:rPr lang="fa-IR" sz="1100" b="1" kern="1200" dirty="0">
                          <a:solidFill>
                            <a:srgbClr val="000000"/>
                          </a:solidFill>
                          <a:effectLst/>
                          <a:latin typeface="B Zar" panose="00000400000000000000" pitchFamily="2" charset="-78"/>
                          <a:ea typeface="Times New Roman" panose="02020603050405020304" pitchFamily="18" charset="0"/>
                          <a:cs typeface="B Titr" panose="00000700000000000000" pitchFamily="2" charset="-78"/>
                        </a:rPr>
                        <a:t>1.200.000</a:t>
                      </a:r>
                      <a:endParaRPr lang="en-US" sz="1400" b="1" dirty="0">
                        <a:effectLst/>
                        <a:latin typeface="Calibri" panose="020F0502020204030204" pitchFamily="34" charset="0"/>
                        <a:ea typeface="Calibri" panose="020F0502020204030204" pitchFamily="34" charset="0"/>
                        <a:cs typeface="B Nazanin" panose="00000400000000000000" pitchFamily="2" charset="-78"/>
                      </a:endParaRPr>
                    </a:p>
                  </a:txBody>
                  <a:tcPr marL="68592" marR="685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extLst>
                  <a:ext uri="{0D108BD9-81ED-4DB2-BD59-A6C34878D82A}">
                    <a16:rowId xmlns:a16="http://schemas.microsoft.com/office/drawing/2014/main" val="3597417414"/>
                  </a:ext>
                </a:extLst>
              </a:tr>
            </a:tbl>
          </a:graphicData>
        </a:graphic>
      </p:graphicFrame>
    </p:spTree>
    <p:extLst>
      <p:ext uri="{BB962C8B-B14F-4D97-AF65-F5344CB8AC3E}">
        <p14:creationId xmlns:p14="http://schemas.microsoft.com/office/powerpoint/2010/main" val="3760599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04988" y="1671639"/>
            <a:ext cx="8405812" cy="486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Rectangle 1"/>
          <p:cNvSpPr>
            <a:spLocks noChangeArrowheads="1"/>
          </p:cNvSpPr>
          <p:nvPr/>
        </p:nvSpPr>
        <p:spPr bwMode="auto">
          <a:xfrm>
            <a:off x="1995488" y="649288"/>
            <a:ext cx="83058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rtl="1" eaLnBrk="1" hangingPunct="1">
              <a:spcBef>
                <a:spcPct val="0"/>
              </a:spcBef>
              <a:buFontTx/>
              <a:buNone/>
            </a:pPr>
            <a:r>
              <a:rPr lang="fa-IR" altLang="en-US" sz="2000">
                <a:solidFill>
                  <a:srgbClr val="000000"/>
                </a:solidFill>
                <a:latin typeface="Arial" panose="020B0604020202020204" pitchFamily="34" charset="0"/>
                <a:cs typeface="B Titr" panose="00000700000000000000" pitchFamily="2" charset="-78"/>
              </a:rPr>
              <a:t>ظرفیت اوراق بهادار اسلامی در قانون بودجه سال 1402</a:t>
            </a:r>
            <a:r>
              <a:rPr lang="fa-IR" altLang="en-US" sz="2400">
                <a:solidFill>
                  <a:srgbClr val="000000"/>
                </a:solidFill>
                <a:latin typeface="Arial" panose="020B0604020202020204" pitchFamily="34" charset="0"/>
                <a:cs typeface="B Titr" panose="00000700000000000000" pitchFamily="2" charset="-78"/>
              </a:rPr>
              <a:t> </a:t>
            </a:r>
            <a:r>
              <a:rPr lang="fa-IR" altLang="en-US" sz="1200">
                <a:solidFill>
                  <a:srgbClr val="000000"/>
                </a:solidFill>
                <a:latin typeface="Arial" panose="020B0604020202020204" pitchFamily="34" charset="0"/>
                <a:cs typeface="B Titr" panose="00000700000000000000" pitchFamily="2" charset="-78"/>
              </a:rPr>
              <a:t>(مبالغ به میلیارد ریال)</a:t>
            </a:r>
            <a:endParaRPr lang="en-US" altLang="en-US" sz="1200">
              <a:solidFill>
                <a:srgbClr val="000000"/>
              </a:solidFill>
              <a:latin typeface="Arial" panose="020B0604020202020204" pitchFamily="34" charset="0"/>
              <a:cs typeface="B Titr" panose="00000700000000000000" pitchFamily="2" charset="-78"/>
            </a:endParaRPr>
          </a:p>
        </p:txBody>
      </p:sp>
      <p:sp>
        <p:nvSpPr>
          <p:cNvPr id="2" name="Footer Placeholder 1"/>
          <p:cNvSpPr>
            <a:spLocks noGrp="1"/>
          </p:cNvSpPr>
          <p:nvPr>
            <p:ph type="ftr" sz="quarter" idx="11"/>
          </p:nvPr>
        </p:nvSpPr>
        <p:spPr/>
        <p:txBody>
          <a:bodyPr/>
          <a:lstStyle/>
          <a:p>
            <a:pPr>
              <a:defRPr/>
            </a:pPr>
            <a:r>
              <a:rPr lang="fa-IR">
                <a:solidFill>
                  <a:prstClr val="black">
                    <a:tint val="75000"/>
                  </a:prstClr>
                </a:solidFill>
              </a:rPr>
              <a:t>مرکز مدیریت بدهی‌های عمومی و روابط مالی دولت</a:t>
            </a:r>
            <a:endParaRPr lang="en-US">
              <a:solidFill>
                <a:prstClr val="black">
                  <a:tint val="75000"/>
                </a:prstClr>
              </a:solidFill>
            </a:endParaRPr>
          </a:p>
        </p:txBody>
      </p:sp>
      <p:grpSp>
        <p:nvGrpSpPr>
          <p:cNvPr id="14341" name="Group 8"/>
          <p:cNvGrpSpPr>
            <a:grpSpLocks/>
          </p:cNvGrpSpPr>
          <p:nvPr/>
        </p:nvGrpSpPr>
        <p:grpSpPr bwMode="auto">
          <a:xfrm>
            <a:off x="1265239" y="155576"/>
            <a:ext cx="720725" cy="474663"/>
            <a:chOff x="188676" y="149066"/>
            <a:chExt cx="720000" cy="474974"/>
          </a:xfrm>
        </p:grpSpPr>
        <p:pic>
          <p:nvPicPr>
            <p:cNvPr id="14344" name="Picture 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311189" y="26553"/>
              <a:ext cx="474974" cy="7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5" name="Slide Number Placeholder 6"/>
            <p:cNvSpPr txBox="1">
              <a:spLocks/>
            </p:cNvSpPr>
            <p:nvPr/>
          </p:nvSpPr>
          <p:spPr bwMode="auto">
            <a:xfrm>
              <a:off x="371689" y="229156"/>
              <a:ext cx="355903" cy="317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rtl="1" eaLnBrk="1" hangingPunct="1">
                <a:spcBef>
                  <a:spcPct val="0"/>
                </a:spcBef>
                <a:buFontTx/>
                <a:buNone/>
              </a:pPr>
              <a:r>
                <a:rPr lang="fa-IR" altLang="en-US" sz="1200">
                  <a:solidFill>
                    <a:srgbClr val="000000"/>
                  </a:solidFill>
                  <a:latin typeface="Arial" panose="020B0604020202020204" pitchFamily="34" charset="0"/>
                </a:rPr>
                <a:t>8</a:t>
              </a:r>
              <a:endParaRPr lang="en-US" altLang="en-US" sz="1200">
                <a:solidFill>
                  <a:srgbClr val="000000"/>
                </a:solidFill>
                <a:latin typeface="Arial" panose="020B0604020202020204" pitchFamily="34" charset="0"/>
              </a:endParaRPr>
            </a:p>
          </p:txBody>
        </p:sp>
      </p:grpSp>
      <p:pic>
        <p:nvPicPr>
          <p:cNvPr id="14342" name="Picture 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990726" y="187326"/>
            <a:ext cx="874871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3" name="TextBox 6"/>
          <p:cNvSpPr txBox="1">
            <a:spLocks noChangeArrowheads="1"/>
          </p:cNvSpPr>
          <p:nvPr/>
        </p:nvSpPr>
        <p:spPr bwMode="auto">
          <a:xfrm>
            <a:off x="3663950" y="1206500"/>
            <a:ext cx="48641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fa-IR" altLang="en-US" sz="1800">
                <a:latin typeface="Arial" panose="020B0604020202020204" pitchFamily="34" charset="0"/>
                <a:cs typeface="B Titr" panose="00000700000000000000" pitchFamily="2" charset="-78"/>
              </a:rPr>
              <a:t>ظرفیت انتشار اوراق مالی اسلامی توسط سایر بخش ها</a:t>
            </a:r>
            <a:endParaRPr lang="en-US" altLang="en-US" sz="1800">
              <a:latin typeface="Arial" panose="020B0604020202020204" pitchFamily="34" charset="0"/>
              <a:cs typeface="B Titr" panose="00000700000000000000" pitchFamily="2" charset="-78"/>
            </a:endParaRPr>
          </a:p>
        </p:txBody>
      </p:sp>
    </p:spTree>
    <p:extLst>
      <p:ext uri="{BB962C8B-B14F-4D97-AF65-F5344CB8AC3E}">
        <p14:creationId xmlns:p14="http://schemas.microsoft.com/office/powerpoint/2010/main" val="22962750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
          <p:cNvSpPr>
            <a:spLocks noChangeArrowheads="1"/>
          </p:cNvSpPr>
          <p:nvPr/>
        </p:nvSpPr>
        <p:spPr bwMode="auto">
          <a:xfrm>
            <a:off x="2187575" y="762000"/>
            <a:ext cx="8305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rtl="1" eaLnBrk="1" hangingPunct="1">
              <a:spcBef>
                <a:spcPct val="0"/>
              </a:spcBef>
              <a:buFontTx/>
              <a:buNone/>
            </a:pPr>
            <a:r>
              <a:rPr lang="fa-IR" altLang="en-US" sz="2000">
                <a:solidFill>
                  <a:srgbClr val="000000"/>
                </a:solidFill>
                <a:latin typeface="Arial" panose="020B0604020202020204" pitchFamily="34" charset="0"/>
                <a:cs typeface="B Titr" panose="00000700000000000000" pitchFamily="2" charset="-78"/>
              </a:rPr>
              <a:t>ظرفیت اوراق بهادار اسلامی در قانون بودجه سال 1402 </a:t>
            </a:r>
            <a:r>
              <a:rPr lang="fa-IR" altLang="en-US" sz="1100">
                <a:solidFill>
                  <a:srgbClr val="000000"/>
                </a:solidFill>
                <a:latin typeface="Arial" panose="020B0604020202020204" pitchFamily="34" charset="0"/>
                <a:cs typeface="B Titr" panose="00000700000000000000" pitchFamily="2" charset="-78"/>
              </a:rPr>
              <a:t>(مبالغ به میلیارد ریال)</a:t>
            </a:r>
            <a:endParaRPr lang="en-US" altLang="en-US" sz="1100">
              <a:solidFill>
                <a:srgbClr val="000000"/>
              </a:solidFill>
              <a:latin typeface="Arial" panose="020B0604020202020204" pitchFamily="34" charset="0"/>
              <a:cs typeface="B Titr" panose="00000700000000000000" pitchFamily="2" charset="-78"/>
            </a:endParaRPr>
          </a:p>
        </p:txBody>
      </p:sp>
      <p:sp>
        <p:nvSpPr>
          <p:cNvPr id="7" name="Rounded Rectangle 6"/>
          <p:cNvSpPr/>
          <p:nvPr/>
        </p:nvSpPr>
        <p:spPr>
          <a:xfrm>
            <a:off x="1249363" y="6445250"/>
            <a:ext cx="2519362" cy="381000"/>
          </a:xfrm>
          <a:prstGeom prst="roundRect">
            <a:avLst/>
          </a:prstGeom>
          <a:solidFill>
            <a:schemeClr val="bg1">
              <a:lumMod val="95000"/>
            </a:schemeClr>
          </a:solidFill>
        </p:spPr>
        <p:style>
          <a:lnRef idx="1">
            <a:schemeClr val="accent5"/>
          </a:lnRef>
          <a:fillRef idx="2">
            <a:schemeClr val="accent5"/>
          </a:fillRef>
          <a:effectRef idx="1">
            <a:schemeClr val="accent5"/>
          </a:effectRef>
          <a:fontRef idx="minor">
            <a:schemeClr val="dk1"/>
          </a:fontRef>
        </p:style>
        <p:txBody>
          <a:bodyPr anchor="ctr"/>
          <a:lstStyle/>
          <a:p>
            <a:pPr algn="ctr" eaLnBrk="1" hangingPunct="1">
              <a:defRPr/>
            </a:pPr>
            <a:r>
              <a:rPr lang="fa-IR" sz="1200" dirty="0">
                <a:solidFill>
                  <a:prstClr val="black">
                    <a:lumMod val="95000"/>
                    <a:lumOff val="5000"/>
                  </a:prstClr>
                </a:solidFill>
                <a:cs typeface="B Homa" pitchFamily="2" charset="-78"/>
                <a:hlinkClick r:id="rId3" action="ppaction://hlinksldjump"/>
              </a:rPr>
              <a:t>بازگشت به صفحه فهرست مطالب</a:t>
            </a:r>
            <a:endParaRPr lang="en-US" sz="1200" dirty="0">
              <a:solidFill>
                <a:prstClr val="black">
                  <a:lumMod val="95000"/>
                  <a:lumOff val="5000"/>
                </a:prstClr>
              </a:solidFill>
              <a:cs typeface="B Homa" pitchFamily="2" charset="-78"/>
            </a:endParaRPr>
          </a:p>
        </p:txBody>
      </p:sp>
      <p:sp>
        <p:nvSpPr>
          <p:cNvPr id="2" name="Footer Placeholder 1"/>
          <p:cNvSpPr>
            <a:spLocks noGrp="1"/>
          </p:cNvSpPr>
          <p:nvPr>
            <p:ph type="ftr" sz="quarter" idx="11"/>
          </p:nvPr>
        </p:nvSpPr>
        <p:spPr/>
        <p:txBody>
          <a:bodyPr/>
          <a:lstStyle/>
          <a:p>
            <a:pPr>
              <a:defRPr/>
            </a:pPr>
            <a:r>
              <a:rPr lang="fa-IR">
                <a:solidFill>
                  <a:prstClr val="black">
                    <a:tint val="75000"/>
                  </a:prstClr>
                </a:solidFill>
              </a:rPr>
              <a:t>مرکز مدیریت بدهی‌های عمومی و روابط مالی دولت</a:t>
            </a:r>
            <a:endParaRPr lang="en-US">
              <a:solidFill>
                <a:prstClr val="black">
                  <a:tint val="75000"/>
                </a:prstClr>
              </a:solidFill>
            </a:endParaRPr>
          </a:p>
        </p:txBody>
      </p:sp>
      <p:pic>
        <p:nvPicPr>
          <p:cNvPr id="16389" name="Pictur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990726" y="187326"/>
            <a:ext cx="874871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6390" name="Group 8"/>
          <p:cNvGrpSpPr>
            <a:grpSpLocks/>
          </p:cNvGrpSpPr>
          <p:nvPr/>
        </p:nvGrpSpPr>
        <p:grpSpPr bwMode="auto">
          <a:xfrm>
            <a:off x="1265239" y="155576"/>
            <a:ext cx="720725" cy="474663"/>
            <a:chOff x="188676" y="149066"/>
            <a:chExt cx="720000" cy="474974"/>
          </a:xfrm>
        </p:grpSpPr>
        <p:pic>
          <p:nvPicPr>
            <p:cNvPr id="16393" name="Picture 9"/>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311189" y="26553"/>
              <a:ext cx="474974" cy="7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4" name="Slide Number Placeholder 6"/>
            <p:cNvSpPr txBox="1">
              <a:spLocks/>
            </p:cNvSpPr>
            <p:nvPr/>
          </p:nvSpPr>
          <p:spPr bwMode="auto">
            <a:xfrm>
              <a:off x="295565" y="229156"/>
              <a:ext cx="432026" cy="317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rtl="1" eaLnBrk="1" hangingPunct="1">
                <a:spcBef>
                  <a:spcPct val="0"/>
                </a:spcBef>
                <a:buFontTx/>
                <a:buNone/>
              </a:pPr>
              <a:r>
                <a:rPr lang="fa-IR" altLang="en-US" sz="1200">
                  <a:solidFill>
                    <a:srgbClr val="000000"/>
                  </a:solidFill>
                  <a:latin typeface="Arial" panose="020B0604020202020204" pitchFamily="34" charset="0"/>
                </a:rPr>
                <a:t>9</a:t>
              </a:r>
              <a:endParaRPr lang="en-US" altLang="en-US" sz="1200">
                <a:solidFill>
                  <a:srgbClr val="000000"/>
                </a:solidFill>
                <a:latin typeface="Arial" panose="020B0604020202020204" pitchFamily="34" charset="0"/>
              </a:endParaRPr>
            </a:p>
          </p:txBody>
        </p:sp>
      </p:grpSp>
      <p:pic>
        <p:nvPicPr>
          <p:cNvPr id="16391" name="Picture 2"/>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254375" y="2559051"/>
            <a:ext cx="6172200" cy="3922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2" name="Picture 3"/>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768725" y="1190626"/>
            <a:ext cx="3657600" cy="127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766479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TotalTime>
  <Words>5289</Words>
  <Application>Microsoft Office PowerPoint</Application>
  <PresentationFormat>صفحه گسترده</PresentationFormat>
  <Paragraphs>296</Paragraphs>
  <Slides>45</Slides>
  <Notes>7</Notes>
  <HiddenSlides>0</HiddenSlides>
  <MMClips>0</MMClips>
  <ScaleCrop>false</ScaleCrop>
  <HeadingPairs>
    <vt:vector size="4" baseType="variant">
      <vt:variant>
        <vt:lpstr>طرح زمینه</vt:lpstr>
      </vt:variant>
      <vt:variant>
        <vt:i4>1</vt:i4>
      </vt:variant>
      <vt:variant>
        <vt:lpstr>عنوان های اسلاید</vt:lpstr>
      </vt:variant>
      <vt:variant>
        <vt:i4>45</vt:i4>
      </vt:variant>
    </vt:vector>
  </HeadingPairs>
  <TitlesOfParts>
    <vt:vector size="46" baseType="lpstr">
      <vt:lpstr>Office Theme</vt:lpstr>
      <vt:lpstr>ارائه PowerPoint</vt:lpstr>
      <vt:lpstr>ارائه PowerPoint</vt:lpstr>
      <vt:lpstr>فهرست مطالب</vt:lpstr>
      <vt:lpstr>ارائه PowerPoint</vt:lpstr>
      <vt:lpstr>ارائه PowerPoint</vt:lpstr>
      <vt:lpstr>ارائه PowerPoint</vt:lpstr>
      <vt:lpstr>ارائه PowerPoint</vt:lpstr>
      <vt:lpstr>ارائه PowerPoint</vt:lpstr>
      <vt:lpstr>ارائه PowerPoint</vt:lpstr>
      <vt:lpstr>ارائه PowerPoint</vt:lpstr>
      <vt:lpstr>ارائه PowerPoint</vt:lpstr>
      <vt:lpstr>ارائه PowerPoint</vt:lpstr>
      <vt:lpstr>ارائه PowerPoint</vt:lpstr>
      <vt:lpstr>ارائه PowerPoint</vt:lpstr>
      <vt:lpstr>ارائه PowerPoint</vt:lpstr>
      <vt:lpstr>ارائه PowerPoint</vt:lpstr>
      <vt:lpstr>ارائه PowerPoint</vt:lpstr>
      <vt:lpstr>ارائه PowerPoint</vt:lpstr>
      <vt:lpstr>ارائه PowerPoint</vt:lpstr>
      <vt:lpstr>ارائه PowerPoint</vt:lpstr>
      <vt:lpstr>ارائه PowerPoint</vt:lpstr>
      <vt:lpstr>ارائه PowerPoint</vt:lpstr>
      <vt:lpstr>ارائه PowerPoint</vt:lpstr>
      <vt:lpstr>ارائه PowerPoint</vt:lpstr>
      <vt:lpstr>ارائه PowerPoint</vt:lpstr>
      <vt:lpstr>ارائه PowerPoint</vt:lpstr>
      <vt:lpstr>ارائه PowerPoint</vt:lpstr>
      <vt:lpstr>ارائه PowerPoint</vt:lpstr>
      <vt:lpstr>ارائه PowerPoint</vt:lpstr>
      <vt:lpstr>ارائه PowerPoint</vt:lpstr>
      <vt:lpstr>ارائه PowerPoint</vt:lpstr>
      <vt:lpstr>بخشنامه انتشار</vt:lpstr>
      <vt:lpstr>ارائه PowerPoint</vt:lpstr>
      <vt:lpstr>بخشنامه شماره2</vt:lpstr>
      <vt:lpstr>ارائه PowerPoint</vt:lpstr>
      <vt:lpstr>آدرس سایت مرکز مدیریت بدهی های عمومی و روابط مالی دولت : IRIDMO.MEFA.IR</vt:lpstr>
      <vt:lpstr>صفحه ورود به اسناد خزانه  اسلامی قانون بودجه سال 1401</vt:lpstr>
      <vt:lpstr>بخش های مختلف اداره تامین مالی و اوراق بهادار اسلامی در سایت مرکز</vt:lpstr>
      <vt:lpstr>راهنمای کار با ماژول مدیریت اوراق</vt:lpstr>
      <vt:lpstr>فیلم های آموزشی مربوط به ماژول مدیریت اوراق</vt:lpstr>
      <vt:lpstr>نرم افزار سخن و اطلاعات اسناد خزانه اسلامی</vt:lpstr>
      <vt:lpstr>ارائه PowerPoint</vt:lpstr>
      <vt:lpstr>ارائه PowerPoint</vt:lpstr>
      <vt:lpstr>ارائه PowerPoint</vt:lpstr>
      <vt:lpstr>ارائه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بهناز اسدی</dc:creator>
  <cp:lastModifiedBy>kheiri.1400.h@gmail.com</cp:lastModifiedBy>
  <cp:revision>3</cp:revision>
  <dcterms:created xsi:type="dcterms:W3CDTF">2023-07-22T07:27:42Z</dcterms:created>
  <dcterms:modified xsi:type="dcterms:W3CDTF">2023-07-24T06:42:23Z</dcterms:modified>
</cp:coreProperties>
</file>